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5.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6.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7.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342" r:id="rId6"/>
    <p:sldMasterId id="2147484381" r:id="rId7"/>
    <p:sldMasterId id="2147484420" r:id="rId8"/>
    <p:sldMasterId id="2147484459" r:id="rId9"/>
    <p:sldMasterId id="2147484498" r:id="rId10"/>
    <p:sldMasterId id="2147484548" r:id="rId11"/>
    <p:sldMasterId id="2147484566" r:id="rId12"/>
  </p:sldMasterIdLst>
  <p:notesMasterIdLst>
    <p:notesMasterId r:id="rId95"/>
  </p:notesMasterIdLst>
  <p:handoutMasterIdLst>
    <p:handoutMasterId r:id="rId96"/>
  </p:handoutMasterIdLst>
  <p:sldIdLst>
    <p:sldId id="1691" r:id="rId13"/>
    <p:sldId id="1781" r:id="rId14"/>
    <p:sldId id="1710" r:id="rId15"/>
    <p:sldId id="1720" r:id="rId16"/>
    <p:sldId id="1711" r:id="rId17"/>
    <p:sldId id="1712" r:id="rId18"/>
    <p:sldId id="1713" r:id="rId19"/>
    <p:sldId id="1714" r:id="rId20"/>
    <p:sldId id="1715" r:id="rId21"/>
    <p:sldId id="1716" r:id="rId22"/>
    <p:sldId id="1717" r:id="rId23"/>
    <p:sldId id="1718" r:id="rId24"/>
    <p:sldId id="1719" r:id="rId25"/>
    <p:sldId id="1706" r:id="rId26"/>
    <p:sldId id="1707" r:id="rId27"/>
    <p:sldId id="1705" r:id="rId28"/>
    <p:sldId id="1736" r:id="rId29"/>
    <p:sldId id="1723" r:id="rId30"/>
    <p:sldId id="1726" r:id="rId31"/>
    <p:sldId id="1725" r:id="rId32"/>
    <p:sldId id="1724" r:id="rId33"/>
    <p:sldId id="1708" r:id="rId34"/>
    <p:sldId id="1747" r:id="rId35"/>
    <p:sldId id="1748" r:id="rId36"/>
    <p:sldId id="1749" r:id="rId37"/>
    <p:sldId id="1739" r:id="rId38"/>
    <p:sldId id="1740" r:id="rId39"/>
    <p:sldId id="1741" r:id="rId40"/>
    <p:sldId id="1742" r:id="rId41"/>
    <p:sldId id="1743" r:id="rId42"/>
    <p:sldId id="1744" r:id="rId43"/>
    <p:sldId id="1745" r:id="rId44"/>
    <p:sldId id="1721" r:id="rId45"/>
    <p:sldId id="1756" r:id="rId46"/>
    <p:sldId id="1759" r:id="rId47"/>
    <p:sldId id="1758" r:id="rId48"/>
    <p:sldId id="1757" r:id="rId49"/>
    <p:sldId id="1755" r:id="rId50"/>
    <p:sldId id="1750" r:id="rId51"/>
    <p:sldId id="1751" r:id="rId52"/>
    <p:sldId id="1752" r:id="rId53"/>
    <p:sldId id="1727" r:id="rId54"/>
    <p:sldId id="1737" r:id="rId55"/>
    <p:sldId id="1697" r:id="rId56"/>
    <p:sldId id="1698" r:id="rId57"/>
    <p:sldId id="1699" r:id="rId58"/>
    <p:sldId id="1700" r:id="rId59"/>
    <p:sldId id="1701" r:id="rId60"/>
    <p:sldId id="1702" r:id="rId61"/>
    <p:sldId id="1703" r:id="rId62"/>
    <p:sldId id="1704" r:id="rId63"/>
    <p:sldId id="1728" r:id="rId64"/>
    <p:sldId id="1738" r:id="rId65"/>
    <p:sldId id="1730" r:id="rId66"/>
    <p:sldId id="1731" r:id="rId67"/>
    <p:sldId id="1729" r:id="rId68"/>
    <p:sldId id="1732" r:id="rId69"/>
    <p:sldId id="1733" r:id="rId70"/>
    <p:sldId id="1734" r:id="rId71"/>
    <p:sldId id="1735" r:id="rId72"/>
    <p:sldId id="1694" r:id="rId73"/>
    <p:sldId id="1778" r:id="rId74"/>
    <p:sldId id="1779" r:id="rId75"/>
    <p:sldId id="1777" r:id="rId76"/>
    <p:sldId id="1773" r:id="rId77"/>
    <p:sldId id="1780" r:id="rId78"/>
    <p:sldId id="1774" r:id="rId79"/>
    <p:sldId id="1761" r:id="rId80"/>
    <p:sldId id="1762" r:id="rId81"/>
    <p:sldId id="1763" r:id="rId82"/>
    <p:sldId id="1772" r:id="rId83"/>
    <p:sldId id="1775" r:id="rId84"/>
    <p:sldId id="1764" r:id="rId85"/>
    <p:sldId id="1765" r:id="rId86"/>
    <p:sldId id="1766" r:id="rId87"/>
    <p:sldId id="1767" r:id="rId88"/>
    <p:sldId id="1768" r:id="rId89"/>
    <p:sldId id="1769" r:id="rId90"/>
    <p:sldId id="1770" r:id="rId91"/>
    <p:sldId id="1771" r:id="rId92"/>
    <p:sldId id="1776" r:id="rId93"/>
    <p:sldId id="1760" r:id="rId94"/>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FD4DD"/>
    <a:srgbClr val="161616"/>
    <a:srgbClr val="144D63"/>
    <a:srgbClr val="664523"/>
    <a:srgbClr val="FFFFFF"/>
    <a:srgbClr val="F3F3F3"/>
    <a:srgbClr val="000000"/>
    <a:srgbClr val="525252"/>
    <a:srgbClr val="EAEAE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68682" autoAdjust="0"/>
  </p:normalViewPr>
  <p:slideViewPr>
    <p:cSldViewPr snapToGrid="0">
      <p:cViewPr varScale="1">
        <p:scale>
          <a:sx n="51" d="100"/>
          <a:sy n="51" d="100"/>
        </p:scale>
        <p:origin x="1378" y="48"/>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150" d="100"/>
          <a:sy n="150" d="100"/>
        </p:scale>
        <p:origin x="114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slide" Target="slides/slide64.xml"/><Relationship Id="rId84" Type="http://schemas.openxmlformats.org/officeDocument/2006/relationships/slide" Target="slides/slide72.xml"/><Relationship Id="rId89" Type="http://schemas.openxmlformats.org/officeDocument/2006/relationships/slide" Target="slides/slide77.xml"/><Relationship Id="rId97" Type="http://schemas.openxmlformats.org/officeDocument/2006/relationships/commentAuthors" Target="commentAuthors.xml"/><Relationship Id="rId7" Type="http://schemas.openxmlformats.org/officeDocument/2006/relationships/slideMaster" Target="slideMasters/slideMaster3.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5" Type="http://schemas.openxmlformats.org/officeDocument/2006/relationships/slideMaster" Target="slideMasters/slideMaster1.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notesMaster" Target="notesMasters/notesMaster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6.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20A0C-0CA0-411F-A8A1-77BC016F089B}"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3BB21A67-6B2F-4F27-A4E8-2343C1EF618C}">
      <dgm:prSet phldrT="[Text]"/>
      <dgm:spPr/>
      <dgm:t>
        <a:bodyPr/>
        <a:lstStyle/>
        <a:p>
          <a:r>
            <a:rPr lang="en-US" dirty="0" smtClean="0"/>
            <a:t>Self Service</a:t>
          </a:r>
          <a:endParaRPr lang="en-US" dirty="0"/>
        </a:p>
      </dgm:t>
    </dgm:pt>
    <dgm:pt modelId="{21DB7362-32D6-4764-B507-3C97A7144EC7}" type="parTrans" cxnId="{FE0BF795-015D-42AE-AEF3-E1AFB0F765DB}">
      <dgm:prSet/>
      <dgm:spPr/>
      <dgm:t>
        <a:bodyPr/>
        <a:lstStyle/>
        <a:p>
          <a:endParaRPr lang="en-US"/>
        </a:p>
      </dgm:t>
    </dgm:pt>
    <dgm:pt modelId="{A847AC9D-6258-488D-B9BC-9B4ACA7122B4}" type="sibTrans" cxnId="{FE0BF795-015D-42AE-AEF3-E1AFB0F765DB}">
      <dgm:prSet/>
      <dgm:spPr/>
      <dgm:t>
        <a:bodyPr/>
        <a:lstStyle/>
        <a:p>
          <a:endParaRPr lang="en-US"/>
        </a:p>
      </dgm:t>
    </dgm:pt>
    <dgm:pt modelId="{A8C6D2B8-E5F0-4547-96B1-522940EAF1FD}">
      <dgm:prSet phldrT="[Text]"/>
      <dgm:spPr/>
      <dgm:t>
        <a:bodyPr/>
        <a:lstStyle/>
        <a:p>
          <a:r>
            <a:rPr lang="en-US" dirty="0" smtClean="0"/>
            <a:t>Simple Metadata</a:t>
          </a:r>
          <a:endParaRPr lang="en-US" dirty="0"/>
        </a:p>
      </dgm:t>
    </dgm:pt>
    <dgm:pt modelId="{B96276C9-472E-4C75-92FB-7B5C3332AA81}" type="parTrans" cxnId="{684FB3B7-861B-462B-B65A-012565D5B3AC}">
      <dgm:prSet/>
      <dgm:spPr/>
      <dgm:t>
        <a:bodyPr/>
        <a:lstStyle/>
        <a:p>
          <a:endParaRPr lang="en-US"/>
        </a:p>
      </dgm:t>
    </dgm:pt>
    <dgm:pt modelId="{760CF955-5F89-439D-9528-24C9CCED2E1D}" type="sibTrans" cxnId="{684FB3B7-861B-462B-B65A-012565D5B3AC}">
      <dgm:prSet/>
      <dgm:spPr/>
      <dgm:t>
        <a:bodyPr/>
        <a:lstStyle/>
        <a:p>
          <a:endParaRPr lang="en-US"/>
        </a:p>
      </dgm:t>
    </dgm:pt>
    <dgm:pt modelId="{44A5E96E-6A1D-4672-9539-61D1D584C39D}">
      <dgm:prSet phldrT="[Text]"/>
      <dgm:spPr/>
      <dgm:t>
        <a:bodyPr/>
        <a:lstStyle/>
        <a:p>
          <a:r>
            <a:rPr lang="en-US" dirty="0" smtClean="0"/>
            <a:t>Rapid Change</a:t>
          </a:r>
          <a:endParaRPr lang="en-US" dirty="0"/>
        </a:p>
      </dgm:t>
    </dgm:pt>
    <dgm:pt modelId="{103CAEE5-8740-40BB-B53F-E674912A1A38}" type="parTrans" cxnId="{4268B269-CB66-4676-B2BE-A25BA40EF2A9}">
      <dgm:prSet/>
      <dgm:spPr/>
      <dgm:t>
        <a:bodyPr/>
        <a:lstStyle/>
        <a:p>
          <a:endParaRPr lang="en-US"/>
        </a:p>
      </dgm:t>
    </dgm:pt>
    <dgm:pt modelId="{9B0044DB-6B69-4680-BB59-85644BFCAA1B}" type="sibTrans" cxnId="{4268B269-CB66-4676-B2BE-A25BA40EF2A9}">
      <dgm:prSet/>
      <dgm:spPr/>
      <dgm:t>
        <a:bodyPr/>
        <a:lstStyle/>
        <a:p>
          <a:endParaRPr lang="en-US"/>
        </a:p>
      </dgm:t>
    </dgm:pt>
    <dgm:pt modelId="{F56088AE-9F27-4FFE-BF77-BA35E9EB75AD}">
      <dgm:prSet phldrT="[Text]"/>
      <dgm:spPr/>
      <dgm:t>
        <a:bodyPr/>
        <a:lstStyle/>
        <a:p>
          <a:r>
            <a:rPr lang="en-US" dirty="0" smtClean="0"/>
            <a:t>Control</a:t>
          </a:r>
          <a:endParaRPr lang="en-US" dirty="0"/>
        </a:p>
      </dgm:t>
    </dgm:pt>
    <dgm:pt modelId="{810681F3-A6CD-4EE9-826D-CB8EA1BD25FB}" type="parTrans" cxnId="{F02DADFA-184D-45E7-941A-9D3B0F777B99}">
      <dgm:prSet/>
      <dgm:spPr/>
      <dgm:t>
        <a:bodyPr/>
        <a:lstStyle/>
        <a:p>
          <a:endParaRPr lang="en-US"/>
        </a:p>
      </dgm:t>
    </dgm:pt>
    <dgm:pt modelId="{5EA9BD12-EBF4-4DB2-8DB0-5605621F0C4D}" type="sibTrans" cxnId="{F02DADFA-184D-45E7-941A-9D3B0F777B99}">
      <dgm:prSet/>
      <dgm:spPr/>
      <dgm:t>
        <a:bodyPr/>
        <a:lstStyle/>
        <a:p>
          <a:endParaRPr lang="en-US"/>
        </a:p>
      </dgm:t>
    </dgm:pt>
    <dgm:pt modelId="{8B07A61A-74C8-49DB-BA34-13B0DFE7F9BE}">
      <dgm:prSet phldrT="[Text]"/>
      <dgm:spPr/>
      <dgm:t>
        <a:bodyPr/>
        <a:lstStyle/>
        <a:p>
          <a:r>
            <a:rPr lang="en-US" dirty="0" smtClean="0"/>
            <a:t>Data Cleansing</a:t>
          </a:r>
          <a:endParaRPr lang="en-US" dirty="0"/>
        </a:p>
      </dgm:t>
    </dgm:pt>
    <dgm:pt modelId="{AE6588DD-C2C6-4126-B1DD-47FAAC192C02}" type="parTrans" cxnId="{B26C15AE-B1EE-46F4-9A21-FD527AE8924D}">
      <dgm:prSet/>
      <dgm:spPr/>
      <dgm:t>
        <a:bodyPr/>
        <a:lstStyle/>
        <a:p>
          <a:endParaRPr lang="en-US"/>
        </a:p>
      </dgm:t>
    </dgm:pt>
    <dgm:pt modelId="{2925ECA9-7BF3-4BCF-8AB2-F8735EF4375F}" type="sibTrans" cxnId="{B26C15AE-B1EE-46F4-9A21-FD527AE8924D}">
      <dgm:prSet/>
      <dgm:spPr/>
      <dgm:t>
        <a:bodyPr/>
        <a:lstStyle/>
        <a:p>
          <a:endParaRPr lang="en-US"/>
        </a:p>
      </dgm:t>
    </dgm:pt>
    <dgm:pt modelId="{75219EF4-D7AA-4B38-983B-75DBBB340889}">
      <dgm:prSet phldrT="[Text]"/>
      <dgm:spPr/>
      <dgm:t>
        <a:bodyPr/>
        <a:lstStyle/>
        <a:p>
          <a:r>
            <a:rPr lang="en-US" dirty="0" smtClean="0"/>
            <a:t>Column Level Security</a:t>
          </a:r>
          <a:endParaRPr lang="en-US" dirty="0"/>
        </a:p>
      </dgm:t>
    </dgm:pt>
    <dgm:pt modelId="{32F4E05B-EB69-4CEA-90C0-06D90600EAE9}" type="parTrans" cxnId="{8FF30E2D-B355-491A-9181-92C20D8AFA4C}">
      <dgm:prSet/>
      <dgm:spPr/>
      <dgm:t>
        <a:bodyPr/>
        <a:lstStyle/>
        <a:p>
          <a:endParaRPr lang="en-US"/>
        </a:p>
      </dgm:t>
    </dgm:pt>
    <dgm:pt modelId="{0AA07092-42FE-4180-913E-AF6A9E143FD4}" type="sibTrans" cxnId="{8FF30E2D-B355-491A-9181-92C20D8AFA4C}">
      <dgm:prSet/>
      <dgm:spPr/>
      <dgm:t>
        <a:bodyPr/>
        <a:lstStyle/>
        <a:p>
          <a:endParaRPr lang="en-US"/>
        </a:p>
      </dgm:t>
    </dgm:pt>
    <dgm:pt modelId="{94770A1B-A5E5-4199-9C5A-D0C3D34DB0C6}">
      <dgm:prSet phldrT="[Text]"/>
      <dgm:spPr/>
      <dgm:t>
        <a:bodyPr/>
        <a:lstStyle/>
        <a:p>
          <a:r>
            <a:rPr lang="en-US" dirty="0" smtClean="0"/>
            <a:t>Row Level Security</a:t>
          </a:r>
          <a:endParaRPr lang="en-US" dirty="0"/>
        </a:p>
      </dgm:t>
    </dgm:pt>
    <dgm:pt modelId="{E5AC939E-50E0-4CAC-B165-25A5DABECB11}" type="parTrans" cxnId="{36578928-A1A5-4731-8A9A-80912CBCD430}">
      <dgm:prSet/>
      <dgm:spPr/>
      <dgm:t>
        <a:bodyPr/>
        <a:lstStyle/>
        <a:p>
          <a:endParaRPr lang="en-US"/>
        </a:p>
      </dgm:t>
    </dgm:pt>
    <dgm:pt modelId="{51E27631-F79A-48D4-A25A-5F7FD6A508D5}" type="sibTrans" cxnId="{36578928-A1A5-4731-8A9A-80912CBCD430}">
      <dgm:prSet/>
      <dgm:spPr/>
      <dgm:t>
        <a:bodyPr/>
        <a:lstStyle/>
        <a:p>
          <a:endParaRPr lang="en-US"/>
        </a:p>
      </dgm:t>
    </dgm:pt>
    <dgm:pt modelId="{E5F1F7CA-6144-40BC-937B-67FC39B77F25}" type="pres">
      <dgm:prSet presAssocID="{7AD20A0C-0CA0-411F-A8A1-77BC016F089B}" presName="outerComposite" presStyleCnt="0">
        <dgm:presLayoutVars>
          <dgm:chMax val="2"/>
          <dgm:animLvl val="lvl"/>
          <dgm:resizeHandles val="exact"/>
        </dgm:presLayoutVars>
      </dgm:prSet>
      <dgm:spPr/>
      <dgm:t>
        <a:bodyPr/>
        <a:lstStyle/>
        <a:p>
          <a:endParaRPr lang="en-US"/>
        </a:p>
      </dgm:t>
    </dgm:pt>
    <dgm:pt modelId="{7772582A-A0FB-4D4F-A55A-8D9538275AD3}" type="pres">
      <dgm:prSet presAssocID="{7AD20A0C-0CA0-411F-A8A1-77BC016F089B}" presName="dummyMaxCanvas" presStyleCnt="0"/>
      <dgm:spPr/>
    </dgm:pt>
    <dgm:pt modelId="{A871D726-D75B-48CE-9CDE-30EC19A9CEB3}" type="pres">
      <dgm:prSet presAssocID="{7AD20A0C-0CA0-411F-A8A1-77BC016F089B}" presName="parentComposite" presStyleCnt="0"/>
      <dgm:spPr/>
    </dgm:pt>
    <dgm:pt modelId="{759355A2-27E5-4224-8BAE-B9669851971A}" type="pres">
      <dgm:prSet presAssocID="{7AD20A0C-0CA0-411F-A8A1-77BC016F089B}" presName="parent1" presStyleLbl="alignAccFollowNode1" presStyleIdx="0" presStyleCnt="4">
        <dgm:presLayoutVars>
          <dgm:chMax val="4"/>
        </dgm:presLayoutVars>
      </dgm:prSet>
      <dgm:spPr/>
      <dgm:t>
        <a:bodyPr/>
        <a:lstStyle/>
        <a:p>
          <a:endParaRPr lang="en-US"/>
        </a:p>
      </dgm:t>
    </dgm:pt>
    <dgm:pt modelId="{C65F1C20-BEEB-4E43-ACF4-66AF96CA82E4}" type="pres">
      <dgm:prSet presAssocID="{7AD20A0C-0CA0-411F-A8A1-77BC016F089B}" presName="parent2" presStyleLbl="alignAccFollowNode1" presStyleIdx="1" presStyleCnt="4">
        <dgm:presLayoutVars>
          <dgm:chMax val="4"/>
        </dgm:presLayoutVars>
      </dgm:prSet>
      <dgm:spPr/>
      <dgm:t>
        <a:bodyPr/>
        <a:lstStyle/>
        <a:p>
          <a:endParaRPr lang="en-US"/>
        </a:p>
      </dgm:t>
    </dgm:pt>
    <dgm:pt modelId="{42B34DA4-57F5-4A14-8B67-826BDED4399D}" type="pres">
      <dgm:prSet presAssocID="{7AD20A0C-0CA0-411F-A8A1-77BC016F089B}" presName="childrenComposite" presStyleCnt="0"/>
      <dgm:spPr/>
    </dgm:pt>
    <dgm:pt modelId="{23F3E4CA-12D7-4944-B1D2-CB64678250F3}" type="pres">
      <dgm:prSet presAssocID="{7AD20A0C-0CA0-411F-A8A1-77BC016F089B}" presName="dummyMaxCanvas_ChildArea" presStyleCnt="0"/>
      <dgm:spPr/>
    </dgm:pt>
    <dgm:pt modelId="{70473F19-C044-490F-81B7-C34879488691}" type="pres">
      <dgm:prSet presAssocID="{7AD20A0C-0CA0-411F-A8A1-77BC016F089B}" presName="fulcrum" presStyleLbl="alignAccFollowNode1" presStyleIdx="2" presStyleCnt="4"/>
      <dgm:spPr/>
    </dgm:pt>
    <dgm:pt modelId="{AE6D0011-6062-4208-A9B8-834161B716CF}" type="pres">
      <dgm:prSet presAssocID="{7AD20A0C-0CA0-411F-A8A1-77BC016F089B}" presName="balance_23" presStyleLbl="alignAccFollowNode1" presStyleIdx="3" presStyleCnt="4">
        <dgm:presLayoutVars>
          <dgm:bulletEnabled val="1"/>
        </dgm:presLayoutVars>
      </dgm:prSet>
      <dgm:spPr/>
    </dgm:pt>
    <dgm:pt modelId="{9FFD659C-8467-442A-BC4D-D93B313FF93F}" type="pres">
      <dgm:prSet presAssocID="{7AD20A0C-0CA0-411F-A8A1-77BC016F089B}" presName="right_23_1" presStyleLbl="node1" presStyleIdx="0" presStyleCnt="5">
        <dgm:presLayoutVars>
          <dgm:bulletEnabled val="1"/>
        </dgm:presLayoutVars>
      </dgm:prSet>
      <dgm:spPr/>
      <dgm:t>
        <a:bodyPr/>
        <a:lstStyle/>
        <a:p>
          <a:endParaRPr lang="en-US"/>
        </a:p>
      </dgm:t>
    </dgm:pt>
    <dgm:pt modelId="{7EA735F5-C661-4141-9B1C-7DAE8C44B56E}" type="pres">
      <dgm:prSet presAssocID="{7AD20A0C-0CA0-411F-A8A1-77BC016F089B}" presName="right_23_2" presStyleLbl="node1" presStyleIdx="1" presStyleCnt="5">
        <dgm:presLayoutVars>
          <dgm:bulletEnabled val="1"/>
        </dgm:presLayoutVars>
      </dgm:prSet>
      <dgm:spPr/>
      <dgm:t>
        <a:bodyPr/>
        <a:lstStyle/>
        <a:p>
          <a:endParaRPr lang="en-US"/>
        </a:p>
      </dgm:t>
    </dgm:pt>
    <dgm:pt modelId="{45F0CE9A-97F2-4527-99B0-881979DF25D9}" type="pres">
      <dgm:prSet presAssocID="{7AD20A0C-0CA0-411F-A8A1-77BC016F089B}" presName="right_23_3" presStyleLbl="node1" presStyleIdx="2" presStyleCnt="5">
        <dgm:presLayoutVars>
          <dgm:bulletEnabled val="1"/>
        </dgm:presLayoutVars>
      </dgm:prSet>
      <dgm:spPr/>
      <dgm:t>
        <a:bodyPr/>
        <a:lstStyle/>
        <a:p>
          <a:endParaRPr lang="en-US"/>
        </a:p>
      </dgm:t>
    </dgm:pt>
    <dgm:pt modelId="{FAF43783-36E6-4D6E-90F2-3EA6CED99D4D}" type="pres">
      <dgm:prSet presAssocID="{7AD20A0C-0CA0-411F-A8A1-77BC016F089B}" presName="left_23_1" presStyleLbl="node1" presStyleIdx="3" presStyleCnt="5">
        <dgm:presLayoutVars>
          <dgm:bulletEnabled val="1"/>
        </dgm:presLayoutVars>
      </dgm:prSet>
      <dgm:spPr/>
      <dgm:t>
        <a:bodyPr/>
        <a:lstStyle/>
        <a:p>
          <a:endParaRPr lang="en-US"/>
        </a:p>
      </dgm:t>
    </dgm:pt>
    <dgm:pt modelId="{337E76B6-DD60-4CBA-9EE5-EEA97755F2B6}" type="pres">
      <dgm:prSet presAssocID="{7AD20A0C-0CA0-411F-A8A1-77BC016F089B}" presName="left_23_2" presStyleLbl="node1" presStyleIdx="4" presStyleCnt="5">
        <dgm:presLayoutVars>
          <dgm:bulletEnabled val="1"/>
        </dgm:presLayoutVars>
      </dgm:prSet>
      <dgm:spPr/>
      <dgm:t>
        <a:bodyPr/>
        <a:lstStyle/>
        <a:p>
          <a:endParaRPr lang="en-US"/>
        </a:p>
      </dgm:t>
    </dgm:pt>
  </dgm:ptLst>
  <dgm:cxnLst>
    <dgm:cxn modelId="{65542010-60C1-4CB2-B973-F204AA7731A0}" type="presOf" srcId="{94770A1B-A5E5-4199-9C5A-D0C3D34DB0C6}" destId="{45F0CE9A-97F2-4527-99B0-881979DF25D9}" srcOrd="0" destOrd="0" presId="urn:microsoft.com/office/officeart/2005/8/layout/balance1"/>
    <dgm:cxn modelId="{49A82D75-9D43-447E-821C-EA8ECA7CFD44}" type="presOf" srcId="{8B07A61A-74C8-49DB-BA34-13B0DFE7F9BE}" destId="{9FFD659C-8467-442A-BC4D-D93B313FF93F}" srcOrd="0" destOrd="0" presId="urn:microsoft.com/office/officeart/2005/8/layout/balance1"/>
    <dgm:cxn modelId="{684FB3B7-861B-462B-B65A-012565D5B3AC}" srcId="{3BB21A67-6B2F-4F27-A4E8-2343C1EF618C}" destId="{A8C6D2B8-E5F0-4547-96B1-522940EAF1FD}" srcOrd="0" destOrd="0" parTransId="{B96276C9-472E-4C75-92FB-7B5C3332AA81}" sibTransId="{760CF955-5F89-439D-9528-24C9CCED2E1D}"/>
    <dgm:cxn modelId="{B26C15AE-B1EE-46F4-9A21-FD527AE8924D}" srcId="{F56088AE-9F27-4FFE-BF77-BA35E9EB75AD}" destId="{8B07A61A-74C8-49DB-BA34-13B0DFE7F9BE}" srcOrd="0" destOrd="0" parTransId="{AE6588DD-C2C6-4126-B1DD-47FAAC192C02}" sibTransId="{2925ECA9-7BF3-4BCF-8AB2-F8735EF4375F}"/>
    <dgm:cxn modelId="{4C43C923-A897-4532-96A2-C16AA7A3DFC8}" type="presOf" srcId="{44A5E96E-6A1D-4672-9539-61D1D584C39D}" destId="{337E76B6-DD60-4CBA-9EE5-EEA97755F2B6}" srcOrd="0" destOrd="0" presId="urn:microsoft.com/office/officeart/2005/8/layout/balance1"/>
    <dgm:cxn modelId="{8539B3E5-A472-4D4A-BC26-3F2B6A119D73}" type="presOf" srcId="{75219EF4-D7AA-4B38-983B-75DBBB340889}" destId="{7EA735F5-C661-4141-9B1C-7DAE8C44B56E}" srcOrd="0" destOrd="0" presId="urn:microsoft.com/office/officeart/2005/8/layout/balance1"/>
    <dgm:cxn modelId="{85296CC6-61B4-43C6-B456-77469066AE1F}" type="presOf" srcId="{A8C6D2B8-E5F0-4547-96B1-522940EAF1FD}" destId="{FAF43783-36E6-4D6E-90F2-3EA6CED99D4D}" srcOrd="0" destOrd="0" presId="urn:microsoft.com/office/officeart/2005/8/layout/balance1"/>
    <dgm:cxn modelId="{36578928-A1A5-4731-8A9A-80912CBCD430}" srcId="{F56088AE-9F27-4FFE-BF77-BA35E9EB75AD}" destId="{94770A1B-A5E5-4199-9C5A-D0C3D34DB0C6}" srcOrd="2" destOrd="0" parTransId="{E5AC939E-50E0-4CAC-B165-25A5DABECB11}" sibTransId="{51E27631-F79A-48D4-A25A-5F7FD6A508D5}"/>
    <dgm:cxn modelId="{435EC929-B669-464E-BD3F-7816863D085F}" type="presOf" srcId="{F56088AE-9F27-4FFE-BF77-BA35E9EB75AD}" destId="{C65F1C20-BEEB-4E43-ACF4-66AF96CA82E4}" srcOrd="0" destOrd="0" presId="urn:microsoft.com/office/officeart/2005/8/layout/balance1"/>
    <dgm:cxn modelId="{A41F3F99-CC94-46A8-A206-54D499B3848E}" type="presOf" srcId="{7AD20A0C-0CA0-411F-A8A1-77BC016F089B}" destId="{E5F1F7CA-6144-40BC-937B-67FC39B77F25}" srcOrd="0" destOrd="0" presId="urn:microsoft.com/office/officeart/2005/8/layout/balance1"/>
    <dgm:cxn modelId="{4268B269-CB66-4676-B2BE-A25BA40EF2A9}" srcId="{3BB21A67-6B2F-4F27-A4E8-2343C1EF618C}" destId="{44A5E96E-6A1D-4672-9539-61D1D584C39D}" srcOrd="1" destOrd="0" parTransId="{103CAEE5-8740-40BB-B53F-E674912A1A38}" sibTransId="{9B0044DB-6B69-4680-BB59-85644BFCAA1B}"/>
    <dgm:cxn modelId="{1FB618AC-1386-4C63-95BA-33697DE475EB}" type="presOf" srcId="{3BB21A67-6B2F-4F27-A4E8-2343C1EF618C}" destId="{759355A2-27E5-4224-8BAE-B9669851971A}" srcOrd="0" destOrd="0" presId="urn:microsoft.com/office/officeart/2005/8/layout/balance1"/>
    <dgm:cxn modelId="{8FF30E2D-B355-491A-9181-92C20D8AFA4C}" srcId="{F56088AE-9F27-4FFE-BF77-BA35E9EB75AD}" destId="{75219EF4-D7AA-4B38-983B-75DBBB340889}" srcOrd="1" destOrd="0" parTransId="{32F4E05B-EB69-4CEA-90C0-06D90600EAE9}" sibTransId="{0AA07092-42FE-4180-913E-AF6A9E143FD4}"/>
    <dgm:cxn modelId="{F02DADFA-184D-45E7-941A-9D3B0F777B99}" srcId="{7AD20A0C-0CA0-411F-A8A1-77BC016F089B}" destId="{F56088AE-9F27-4FFE-BF77-BA35E9EB75AD}" srcOrd="1" destOrd="0" parTransId="{810681F3-A6CD-4EE9-826D-CB8EA1BD25FB}" sibTransId="{5EA9BD12-EBF4-4DB2-8DB0-5605621F0C4D}"/>
    <dgm:cxn modelId="{FE0BF795-015D-42AE-AEF3-E1AFB0F765DB}" srcId="{7AD20A0C-0CA0-411F-A8A1-77BC016F089B}" destId="{3BB21A67-6B2F-4F27-A4E8-2343C1EF618C}" srcOrd="0" destOrd="0" parTransId="{21DB7362-32D6-4764-B507-3C97A7144EC7}" sibTransId="{A847AC9D-6258-488D-B9BC-9B4ACA7122B4}"/>
    <dgm:cxn modelId="{6D2556B9-E268-479A-BCC4-FC9777D68C9C}" type="presParOf" srcId="{E5F1F7CA-6144-40BC-937B-67FC39B77F25}" destId="{7772582A-A0FB-4D4F-A55A-8D9538275AD3}" srcOrd="0" destOrd="0" presId="urn:microsoft.com/office/officeart/2005/8/layout/balance1"/>
    <dgm:cxn modelId="{824BDC73-7621-4E93-9705-0760766F9B79}" type="presParOf" srcId="{E5F1F7CA-6144-40BC-937B-67FC39B77F25}" destId="{A871D726-D75B-48CE-9CDE-30EC19A9CEB3}" srcOrd="1" destOrd="0" presId="urn:microsoft.com/office/officeart/2005/8/layout/balance1"/>
    <dgm:cxn modelId="{01C1A2DE-9E71-494A-9C8D-667E565F4CA3}" type="presParOf" srcId="{A871D726-D75B-48CE-9CDE-30EC19A9CEB3}" destId="{759355A2-27E5-4224-8BAE-B9669851971A}" srcOrd="0" destOrd="0" presId="urn:microsoft.com/office/officeart/2005/8/layout/balance1"/>
    <dgm:cxn modelId="{4C48BA7B-5AFC-4F7C-B857-8E45DE6E50F0}" type="presParOf" srcId="{A871D726-D75B-48CE-9CDE-30EC19A9CEB3}" destId="{C65F1C20-BEEB-4E43-ACF4-66AF96CA82E4}" srcOrd="1" destOrd="0" presId="urn:microsoft.com/office/officeart/2005/8/layout/balance1"/>
    <dgm:cxn modelId="{BCCD8C69-BB48-4B3A-B96D-8B81F95537F9}" type="presParOf" srcId="{E5F1F7CA-6144-40BC-937B-67FC39B77F25}" destId="{42B34DA4-57F5-4A14-8B67-826BDED4399D}" srcOrd="2" destOrd="0" presId="urn:microsoft.com/office/officeart/2005/8/layout/balance1"/>
    <dgm:cxn modelId="{2F5097C4-9E67-44D0-80C7-FCED1A88FA1A}" type="presParOf" srcId="{42B34DA4-57F5-4A14-8B67-826BDED4399D}" destId="{23F3E4CA-12D7-4944-B1D2-CB64678250F3}" srcOrd="0" destOrd="0" presId="urn:microsoft.com/office/officeart/2005/8/layout/balance1"/>
    <dgm:cxn modelId="{03DFA980-D071-4A39-B36C-FE31AFB4BC30}" type="presParOf" srcId="{42B34DA4-57F5-4A14-8B67-826BDED4399D}" destId="{70473F19-C044-490F-81B7-C34879488691}" srcOrd="1" destOrd="0" presId="urn:microsoft.com/office/officeart/2005/8/layout/balance1"/>
    <dgm:cxn modelId="{335DC1B5-1D5B-4DAB-999E-8BC3DB48C3E9}" type="presParOf" srcId="{42B34DA4-57F5-4A14-8B67-826BDED4399D}" destId="{AE6D0011-6062-4208-A9B8-834161B716CF}" srcOrd="2" destOrd="0" presId="urn:microsoft.com/office/officeart/2005/8/layout/balance1"/>
    <dgm:cxn modelId="{5D860367-8521-47A7-920E-7F76808DEB20}" type="presParOf" srcId="{42B34DA4-57F5-4A14-8B67-826BDED4399D}" destId="{9FFD659C-8467-442A-BC4D-D93B313FF93F}" srcOrd="3" destOrd="0" presId="urn:microsoft.com/office/officeart/2005/8/layout/balance1"/>
    <dgm:cxn modelId="{466BF1A6-69EB-431C-8FC4-8372ABCEFE56}" type="presParOf" srcId="{42B34DA4-57F5-4A14-8B67-826BDED4399D}" destId="{7EA735F5-C661-4141-9B1C-7DAE8C44B56E}" srcOrd="4" destOrd="0" presId="urn:microsoft.com/office/officeart/2005/8/layout/balance1"/>
    <dgm:cxn modelId="{86771E92-AFEB-4418-8B6D-44B6E502CA75}" type="presParOf" srcId="{42B34DA4-57F5-4A14-8B67-826BDED4399D}" destId="{45F0CE9A-97F2-4527-99B0-881979DF25D9}" srcOrd="5" destOrd="0" presId="urn:microsoft.com/office/officeart/2005/8/layout/balance1"/>
    <dgm:cxn modelId="{C596230D-6CF8-4A2C-976C-55E1069897D6}" type="presParOf" srcId="{42B34DA4-57F5-4A14-8B67-826BDED4399D}" destId="{FAF43783-36E6-4D6E-90F2-3EA6CED99D4D}" srcOrd="6" destOrd="0" presId="urn:microsoft.com/office/officeart/2005/8/layout/balance1"/>
    <dgm:cxn modelId="{3DB07CFD-7969-47DA-97BA-F3D4B05E7D23}" type="presParOf" srcId="{42B34DA4-57F5-4A14-8B67-826BDED4399D}" destId="{337E76B6-DD60-4CBA-9EE5-EEA97755F2B6}"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AC592A-F67C-47D2-BAB0-E57C779AE501}" type="doc">
      <dgm:prSet loTypeId="urn:microsoft.com/office/officeart/2005/8/layout/hierarchy6" loCatId="hierarchy" qsTypeId="urn:microsoft.com/office/officeart/2005/8/quickstyle/simple3" qsCatId="simple" csTypeId="urn:microsoft.com/office/officeart/2005/8/colors/accent1_2" csCatId="accent1" phldr="1"/>
      <dgm:spPr/>
      <dgm:t>
        <a:bodyPr/>
        <a:lstStyle/>
        <a:p>
          <a:endParaRPr lang="en-US"/>
        </a:p>
      </dgm:t>
    </dgm:pt>
    <dgm:pt modelId="{813E154B-779D-41B0-9517-749202A9C9BE}">
      <dgm:prSet phldrT="[Text]"/>
      <dgm:spPr/>
      <dgm:t>
        <a:bodyPr/>
        <a:lstStyle/>
        <a:p>
          <a:r>
            <a:rPr lang="en-US" dirty="0" smtClean="0">
              <a:solidFill>
                <a:schemeClr val="bg1"/>
              </a:solidFill>
            </a:rPr>
            <a:t>Sales</a:t>
          </a:r>
          <a:endParaRPr lang="en-US" dirty="0">
            <a:solidFill>
              <a:schemeClr val="bg1"/>
            </a:solidFill>
          </a:endParaRPr>
        </a:p>
      </dgm:t>
    </dgm:pt>
    <dgm:pt modelId="{97A9D355-81BE-406C-8F2C-2EF046CC6C29}" type="parTrans" cxnId="{A987C4F7-3959-4B4E-A1C0-0545542EE8AD}">
      <dgm:prSet/>
      <dgm:spPr/>
      <dgm:t>
        <a:bodyPr/>
        <a:lstStyle/>
        <a:p>
          <a:endParaRPr lang="en-US"/>
        </a:p>
      </dgm:t>
    </dgm:pt>
    <dgm:pt modelId="{73BB612F-82B6-4772-A0D3-4AD485DBFBEB}" type="sibTrans" cxnId="{A987C4F7-3959-4B4E-A1C0-0545542EE8AD}">
      <dgm:prSet/>
      <dgm:spPr/>
      <dgm:t>
        <a:bodyPr/>
        <a:lstStyle/>
        <a:p>
          <a:endParaRPr lang="en-US"/>
        </a:p>
      </dgm:t>
    </dgm:pt>
    <dgm:pt modelId="{90D66EC3-75B1-40C8-A54A-540D54CE344F}">
      <dgm:prSet phldrT="[Text]"/>
      <dgm:spPr/>
      <dgm:t>
        <a:bodyPr/>
        <a:lstStyle/>
        <a:p>
          <a:r>
            <a:rPr lang="en-US" dirty="0" smtClean="0">
              <a:solidFill>
                <a:schemeClr val="bg1"/>
              </a:solidFill>
            </a:rPr>
            <a:t>SSE</a:t>
          </a:r>
          <a:endParaRPr lang="en-US" dirty="0">
            <a:solidFill>
              <a:schemeClr val="bg1"/>
            </a:solidFill>
          </a:endParaRPr>
        </a:p>
      </dgm:t>
    </dgm:pt>
    <dgm:pt modelId="{FB3CC32B-D785-41B7-A1D3-4CA7F1A8C7CA}" type="parTrans" cxnId="{0D22CCB2-F2CE-4BAF-A1AD-78881C433F31}">
      <dgm:prSet/>
      <dgm:spPr/>
      <dgm:t>
        <a:bodyPr/>
        <a:lstStyle/>
        <a:p>
          <a:endParaRPr lang="en-US"/>
        </a:p>
      </dgm:t>
    </dgm:pt>
    <dgm:pt modelId="{091ABA6C-3477-472E-B22F-E565B6DD5F0F}" type="sibTrans" cxnId="{0D22CCB2-F2CE-4BAF-A1AD-78881C433F31}">
      <dgm:prSet/>
      <dgm:spPr/>
      <dgm:t>
        <a:bodyPr/>
        <a:lstStyle/>
        <a:p>
          <a:endParaRPr lang="en-US"/>
        </a:p>
      </dgm:t>
    </dgm:pt>
    <dgm:pt modelId="{13EE5519-6AD0-4D64-AA5B-74BEE2D207DD}">
      <dgm:prSet phldrT="[Text]"/>
      <dgm:spPr/>
      <dgm:t>
        <a:bodyPr/>
        <a:lstStyle/>
        <a:p>
          <a:r>
            <a:rPr lang="en-US" dirty="0" smtClean="0">
              <a:solidFill>
                <a:schemeClr val="bg1"/>
              </a:solidFill>
            </a:rPr>
            <a:t>Certified</a:t>
          </a:r>
          <a:endParaRPr lang="en-US" dirty="0">
            <a:solidFill>
              <a:schemeClr val="bg1"/>
            </a:solidFill>
          </a:endParaRPr>
        </a:p>
      </dgm:t>
    </dgm:pt>
    <dgm:pt modelId="{B3B0B41A-C8B3-425D-9C83-6AC967E03FE9}" type="parTrans" cxnId="{8AF9331C-EB47-4CEC-9AF5-1B7736259952}">
      <dgm:prSet/>
      <dgm:spPr/>
      <dgm:t>
        <a:bodyPr/>
        <a:lstStyle/>
        <a:p>
          <a:endParaRPr lang="en-US"/>
        </a:p>
      </dgm:t>
    </dgm:pt>
    <dgm:pt modelId="{ADFBA962-3239-468F-93D6-118A3CD5684E}" type="sibTrans" cxnId="{8AF9331C-EB47-4CEC-9AF5-1B7736259952}">
      <dgm:prSet/>
      <dgm:spPr/>
      <dgm:t>
        <a:bodyPr/>
        <a:lstStyle/>
        <a:p>
          <a:endParaRPr lang="en-US"/>
        </a:p>
      </dgm:t>
    </dgm:pt>
    <dgm:pt modelId="{0458B2DC-F97A-4DB0-8ECC-B563EBD90E86}">
      <dgm:prSet phldrT="[Text]"/>
      <dgm:spPr/>
      <dgm:t>
        <a:bodyPr/>
        <a:lstStyle/>
        <a:p>
          <a:r>
            <a:rPr lang="en-US" dirty="0" smtClean="0">
              <a:solidFill>
                <a:schemeClr val="bg1"/>
              </a:solidFill>
            </a:rPr>
            <a:t>Finance</a:t>
          </a:r>
          <a:endParaRPr lang="en-US" dirty="0">
            <a:solidFill>
              <a:schemeClr val="bg1"/>
            </a:solidFill>
          </a:endParaRPr>
        </a:p>
      </dgm:t>
    </dgm:pt>
    <dgm:pt modelId="{A5A9BEE5-848C-4A97-B935-120BAFE87993}" type="parTrans" cxnId="{035DA200-6A6D-4B3C-B699-AECD57052D0F}">
      <dgm:prSet/>
      <dgm:spPr/>
      <dgm:t>
        <a:bodyPr/>
        <a:lstStyle/>
        <a:p>
          <a:endParaRPr lang="en-US"/>
        </a:p>
      </dgm:t>
    </dgm:pt>
    <dgm:pt modelId="{B60D620B-0D4A-4B0B-8CBD-60B9354A335B}" type="sibTrans" cxnId="{035DA200-6A6D-4B3C-B699-AECD57052D0F}">
      <dgm:prSet/>
      <dgm:spPr/>
      <dgm:t>
        <a:bodyPr/>
        <a:lstStyle/>
        <a:p>
          <a:endParaRPr lang="en-US"/>
        </a:p>
      </dgm:t>
    </dgm:pt>
    <dgm:pt modelId="{5AF92C4F-862B-4DC4-8DA5-7BE69305CE9F}">
      <dgm:prSet phldrT="[Text]"/>
      <dgm:spPr/>
      <dgm:t>
        <a:bodyPr/>
        <a:lstStyle/>
        <a:p>
          <a:r>
            <a:rPr lang="en-US" dirty="0" smtClean="0">
              <a:solidFill>
                <a:schemeClr val="bg1"/>
              </a:solidFill>
            </a:rPr>
            <a:t>Prod</a:t>
          </a:r>
          <a:endParaRPr lang="en-US" dirty="0">
            <a:solidFill>
              <a:schemeClr val="bg1"/>
            </a:solidFill>
          </a:endParaRPr>
        </a:p>
      </dgm:t>
    </dgm:pt>
    <dgm:pt modelId="{0BDD3C06-B193-4133-B9D1-D63A972CC121}" type="sibTrans" cxnId="{A125E98C-D6EE-4859-ACDC-8C856F9B8A6C}">
      <dgm:prSet/>
      <dgm:spPr/>
      <dgm:t>
        <a:bodyPr/>
        <a:lstStyle/>
        <a:p>
          <a:endParaRPr lang="en-US"/>
        </a:p>
      </dgm:t>
    </dgm:pt>
    <dgm:pt modelId="{14313687-B8C9-4128-A326-42C724AFCBEB}" type="parTrans" cxnId="{A125E98C-D6EE-4859-ACDC-8C856F9B8A6C}">
      <dgm:prSet/>
      <dgm:spPr/>
      <dgm:t>
        <a:bodyPr/>
        <a:lstStyle/>
        <a:p>
          <a:endParaRPr lang="en-US"/>
        </a:p>
      </dgm:t>
    </dgm:pt>
    <dgm:pt modelId="{5089BA2E-96A9-4294-B53E-DD12DE43367D}">
      <dgm:prSet/>
      <dgm:spPr/>
      <dgm:t>
        <a:bodyPr/>
        <a:lstStyle/>
        <a:p>
          <a:r>
            <a:rPr lang="en-US" dirty="0" smtClean="0">
              <a:solidFill>
                <a:schemeClr val="bg1"/>
              </a:solidFill>
            </a:rPr>
            <a:t>Forecast</a:t>
          </a:r>
          <a:endParaRPr lang="en-US" dirty="0">
            <a:solidFill>
              <a:schemeClr val="bg1"/>
            </a:solidFill>
          </a:endParaRPr>
        </a:p>
      </dgm:t>
    </dgm:pt>
    <dgm:pt modelId="{C3551C75-24DA-43C5-A7CC-3D60963F5104}" type="parTrans" cxnId="{5A868CD8-C943-4ADC-9865-03CA7DA97F6F}">
      <dgm:prSet/>
      <dgm:spPr/>
      <dgm:t>
        <a:bodyPr/>
        <a:lstStyle/>
        <a:p>
          <a:endParaRPr lang="en-US"/>
        </a:p>
      </dgm:t>
    </dgm:pt>
    <dgm:pt modelId="{EC1431ED-6AE6-46BC-821A-20DC7568F22E}" type="sibTrans" cxnId="{5A868CD8-C943-4ADC-9865-03CA7DA97F6F}">
      <dgm:prSet/>
      <dgm:spPr/>
      <dgm:t>
        <a:bodyPr/>
        <a:lstStyle/>
        <a:p>
          <a:endParaRPr lang="en-US"/>
        </a:p>
      </dgm:t>
    </dgm:pt>
    <dgm:pt modelId="{F8C646CB-22EA-4BF1-B085-0BE16CD6BE6C}">
      <dgm:prSet/>
      <dgm:spPr/>
      <dgm:t>
        <a:bodyPr/>
        <a:lstStyle/>
        <a:p>
          <a:r>
            <a:rPr lang="en-US" dirty="0" smtClean="0">
              <a:solidFill>
                <a:schemeClr val="bg1"/>
              </a:solidFill>
            </a:rPr>
            <a:t>Etc.</a:t>
          </a:r>
          <a:endParaRPr lang="en-US" dirty="0">
            <a:solidFill>
              <a:schemeClr val="bg1"/>
            </a:solidFill>
          </a:endParaRPr>
        </a:p>
      </dgm:t>
    </dgm:pt>
    <dgm:pt modelId="{FE7D6E9F-8F4D-418F-AF8D-2688C0CA3901}" type="parTrans" cxnId="{5D441D74-0324-49C6-8999-44E3797C8676}">
      <dgm:prSet/>
      <dgm:spPr/>
      <dgm:t>
        <a:bodyPr/>
        <a:lstStyle/>
        <a:p>
          <a:endParaRPr lang="en-US"/>
        </a:p>
      </dgm:t>
    </dgm:pt>
    <dgm:pt modelId="{5CC05938-4C44-44B2-9ED6-6433436DADB8}" type="sibTrans" cxnId="{5D441D74-0324-49C6-8999-44E3797C8676}">
      <dgm:prSet/>
      <dgm:spPr/>
      <dgm:t>
        <a:bodyPr/>
        <a:lstStyle/>
        <a:p>
          <a:endParaRPr lang="en-US"/>
        </a:p>
      </dgm:t>
    </dgm:pt>
    <dgm:pt modelId="{244ED293-8434-4285-8F51-DE3DFD8C1957}">
      <dgm:prSet/>
      <dgm:spPr/>
      <dgm:t>
        <a:bodyPr/>
        <a:lstStyle/>
        <a:p>
          <a:r>
            <a:rPr lang="en-US" dirty="0" smtClean="0">
              <a:solidFill>
                <a:schemeClr val="bg1"/>
              </a:solidFill>
            </a:rPr>
            <a:t>Regional Forecast</a:t>
          </a:r>
          <a:endParaRPr lang="en-US" dirty="0">
            <a:solidFill>
              <a:schemeClr val="bg1"/>
            </a:solidFill>
          </a:endParaRPr>
        </a:p>
      </dgm:t>
    </dgm:pt>
    <dgm:pt modelId="{545F310C-9A59-4D21-AD73-17C402FC96C7}" type="parTrans" cxnId="{1BF5D7D8-AB35-496E-A2F6-E67EF71C783A}">
      <dgm:prSet/>
      <dgm:spPr/>
      <dgm:t>
        <a:bodyPr/>
        <a:lstStyle/>
        <a:p>
          <a:endParaRPr lang="en-US"/>
        </a:p>
      </dgm:t>
    </dgm:pt>
    <dgm:pt modelId="{BFA74586-EAA1-47AA-A6EA-9CF5FD8E5D86}" type="sibTrans" cxnId="{1BF5D7D8-AB35-496E-A2F6-E67EF71C783A}">
      <dgm:prSet/>
      <dgm:spPr/>
      <dgm:t>
        <a:bodyPr/>
        <a:lstStyle/>
        <a:p>
          <a:endParaRPr lang="en-US"/>
        </a:p>
      </dgm:t>
    </dgm:pt>
    <dgm:pt modelId="{4D34B3A7-D13F-4816-9631-2C9E689CF389}">
      <dgm:prSet/>
      <dgm:spPr/>
      <dgm:t>
        <a:bodyPr/>
        <a:lstStyle/>
        <a:p>
          <a:r>
            <a:rPr lang="en-US" dirty="0" smtClean="0">
              <a:solidFill>
                <a:schemeClr val="bg1"/>
              </a:solidFill>
            </a:rPr>
            <a:t>Etc.</a:t>
          </a:r>
          <a:endParaRPr lang="en-US" dirty="0">
            <a:solidFill>
              <a:schemeClr val="bg1"/>
            </a:solidFill>
          </a:endParaRPr>
        </a:p>
      </dgm:t>
    </dgm:pt>
    <dgm:pt modelId="{12A763E6-BC30-4F78-9338-801B25460DD8}" type="parTrans" cxnId="{3E3DD4BB-DDCD-4615-BA45-99709566CC98}">
      <dgm:prSet/>
      <dgm:spPr/>
      <dgm:t>
        <a:bodyPr/>
        <a:lstStyle/>
        <a:p>
          <a:endParaRPr lang="en-US"/>
        </a:p>
      </dgm:t>
    </dgm:pt>
    <dgm:pt modelId="{518627E0-48A8-4118-B370-D74FD820833E}" type="sibTrans" cxnId="{3E3DD4BB-DDCD-4615-BA45-99709566CC98}">
      <dgm:prSet/>
      <dgm:spPr/>
      <dgm:t>
        <a:bodyPr/>
        <a:lstStyle/>
        <a:p>
          <a:endParaRPr lang="en-US"/>
        </a:p>
      </dgm:t>
    </dgm:pt>
    <dgm:pt modelId="{50901446-6B13-445F-800C-C5557BC05979}">
      <dgm:prSet/>
      <dgm:spPr/>
      <dgm:t>
        <a:bodyPr/>
        <a:lstStyle/>
        <a:p>
          <a:r>
            <a:rPr lang="en-US" dirty="0" smtClean="0">
              <a:solidFill>
                <a:schemeClr val="bg1"/>
              </a:solidFill>
            </a:rPr>
            <a:t>SSE</a:t>
          </a:r>
          <a:endParaRPr lang="en-US" dirty="0">
            <a:solidFill>
              <a:schemeClr val="bg1"/>
            </a:solidFill>
          </a:endParaRPr>
        </a:p>
      </dgm:t>
    </dgm:pt>
    <dgm:pt modelId="{2F95EAFF-530D-40A6-AD58-B6E22F5A9E8C}" type="parTrans" cxnId="{000445DD-221F-4B39-BF08-900D66380F31}">
      <dgm:prSet/>
      <dgm:spPr/>
      <dgm:t>
        <a:bodyPr/>
        <a:lstStyle/>
        <a:p>
          <a:endParaRPr lang="en-US"/>
        </a:p>
      </dgm:t>
    </dgm:pt>
    <dgm:pt modelId="{96E753F4-757E-4796-86D0-30BBE226CDE7}" type="sibTrans" cxnId="{000445DD-221F-4B39-BF08-900D66380F31}">
      <dgm:prSet/>
      <dgm:spPr/>
      <dgm:t>
        <a:bodyPr/>
        <a:lstStyle/>
        <a:p>
          <a:endParaRPr lang="en-US"/>
        </a:p>
      </dgm:t>
    </dgm:pt>
    <dgm:pt modelId="{9E919817-A6C5-4A71-B613-FFC3CB3BFA27}">
      <dgm:prSet/>
      <dgm:spPr/>
      <dgm:t>
        <a:bodyPr/>
        <a:lstStyle/>
        <a:p>
          <a:r>
            <a:rPr lang="en-US" dirty="0" smtClean="0">
              <a:solidFill>
                <a:schemeClr val="bg1"/>
              </a:solidFill>
            </a:rPr>
            <a:t>Certified</a:t>
          </a:r>
          <a:endParaRPr lang="en-US" dirty="0">
            <a:solidFill>
              <a:schemeClr val="bg1"/>
            </a:solidFill>
          </a:endParaRPr>
        </a:p>
      </dgm:t>
    </dgm:pt>
    <dgm:pt modelId="{D1C354D9-F417-4177-8B62-52F7C644877C}" type="parTrans" cxnId="{3AAEC6A7-2066-46B6-97AF-B30417CD86D2}">
      <dgm:prSet/>
      <dgm:spPr/>
      <dgm:t>
        <a:bodyPr/>
        <a:lstStyle/>
        <a:p>
          <a:endParaRPr lang="en-US"/>
        </a:p>
      </dgm:t>
    </dgm:pt>
    <dgm:pt modelId="{19F73CDB-950F-4E1B-B686-4BF3A73F6828}" type="sibTrans" cxnId="{3AAEC6A7-2066-46B6-97AF-B30417CD86D2}">
      <dgm:prSet/>
      <dgm:spPr/>
      <dgm:t>
        <a:bodyPr/>
        <a:lstStyle/>
        <a:p>
          <a:endParaRPr lang="en-US"/>
        </a:p>
      </dgm:t>
    </dgm:pt>
    <dgm:pt modelId="{146E5723-82E0-4CAE-9112-01BE75955EB1}" type="pres">
      <dgm:prSet presAssocID="{04AC592A-F67C-47D2-BAB0-E57C779AE501}" presName="mainComposite" presStyleCnt="0">
        <dgm:presLayoutVars>
          <dgm:chPref val="1"/>
          <dgm:dir/>
          <dgm:animOne val="branch"/>
          <dgm:animLvl val="lvl"/>
          <dgm:resizeHandles val="exact"/>
        </dgm:presLayoutVars>
      </dgm:prSet>
      <dgm:spPr/>
      <dgm:t>
        <a:bodyPr/>
        <a:lstStyle/>
        <a:p>
          <a:endParaRPr lang="en-US"/>
        </a:p>
      </dgm:t>
    </dgm:pt>
    <dgm:pt modelId="{B6DF9AB6-2A18-4008-97B3-D5B664799F0B}" type="pres">
      <dgm:prSet presAssocID="{04AC592A-F67C-47D2-BAB0-E57C779AE501}" presName="hierFlow" presStyleCnt="0"/>
      <dgm:spPr/>
    </dgm:pt>
    <dgm:pt modelId="{400E2AE5-89C4-48EC-B991-0D997543FFBF}" type="pres">
      <dgm:prSet presAssocID="{04AC592A-F67C-47D2-BAB0-E57C779AE501}" presName="hierChild1" presStyleCnt="0">
        <dgm:presLayoutVars>
          <dgm:chPref val="1"/>
          <dgm:animOne val="branch"/>
          <dgm:animLvl val="lvl"/>
        </dgm:presLayoutVars>
      </dgm:prSet>
      <dgm:spPr/>
    </dgm:pt>
    <dgm:pt modelId="{91F2C09E-6F12-4DF1-80CF-7010C1743B95}" type="pres">
      <dgm:prSet presAssocID="{5AF92C4F-862B-4DC4-8DA5-7BE69305CE9F}" presName="Name14" presStyleCnt="0"/>
      <dgm:spPr/>
    </dgm:pt>
    <dgm:pt modelId="{8F8AEAB4-438E-41D8-8192-BF70382CF17B}" type="pres">
      <dgm:prSet presAssocID="{5AF92C4F-862B-4DC4-8DA5-7BE69305CE9F}" presName="level1Shape" presStyleLbl="node0" presStyleIdx="0" presStyleCnt="1" custLinFactNeighborX="-2807" custLinFactNeighborY="-86297">
        <dgm:presLayoutVars>
          <dgm:chPref val="3"/>
        </dgm:presLayoutVars>
      </dgm:prSet>
      <dgm:spPr/>
      <dgm:t>
        <a:bodyPr/>
        <a:lstStyle/>
        <a:p>
          <a:endParaRPr lang="en-US"/>
        </a:p>
      </dgm:t>
    </dgm:pt>
    <dgm:pt modelId="{5AABC657-15C1-4A42-A6F6-2C9AA92A7DE5}" type="pres">
      <dgm:prSet presAssocID="{5AF92C4F-862B-4DC4-8DA5-7BE69305CE9F}" presName="hierChild2" presStyleCnt="0"/>
      <dgm:spPr/>
    </dgm:pt>
    <dgm:pt modelId="{CBD80A48-54D2-4543-9FAB-AC295CD0B1EB}" type="pres">
      <dgm:prSet presAssocID="{97A9D355-81BE-406C-8F2C-2EF046CC6C29}" presName="Name19" presStyleLbl="parChTrans1D2" presStyleIdx="0" presStyleCnt="2"/>
      <dgm:spPr/>
      <dgm:t>
        <a:bodyPr/>
        <a:lstStyle/>
        <a:p>
          <a:endParaRPr lang="en-US"/>
        </a:p>
      </dgm:t>
    </dgm:pt>
    <dgm:pt modelId="{592703EB-0C41-4D94-93EF-43D4FD2EC1D5}" type="pres">
      <dgm:prSet presAssocID="{813E154B-779D-41B0-9517-749202A9C9BE}" presName="Name21" presStyleCnt="0"/>
      <dgm:spPr/>
    </dgm:pt>
    <dgm:pt modelId="{23DEA6F6-CA31-451E-9ED8-9FC9F66F7E11}" type="pres">
      <dgm:prSet presAssocID="{813E154B-779D-41B0-9517-749202A9C9BE}" presName="level2Shape" presStyleLbl="node2" presStyleIdx="0" presStyleCnt="2" custLinFactNeighborX="12673" custLinFactNeighborY="-50860"/>
      <dgm:spPr/>
      <dgm:t>
        <a:bodyPr/>
        <a:lstStyle/>
        <a:p>
          <a:endParaRPr lang="en-US"/>
        </a:p>
      </dgm:t>
    </dgm:pt>
    <dgm:pt modelId="{7CF0CC73-1CDC-4B18-A1C9-CE2A4B57D416}" type="pres">
      <dgm:prSet presAssocID="{813E154B-779D-41B0-9517-749202A9C9BE}" presName="hierChild3" presStyleCnt="0"/>
      <dgm:spPr/>
    </dgm:pt>
    <dgm:pt modelId="{A11C63A7-59D5-4B1D-8425-C95032EBF184}" type="pres">
      <dgm:prSet presAssocID="{FB3CC32B-D785-41B7-A1D3-4CA7F1A8C7CA}" presName="Name19" presStyleLbl="parChTrans1D3" presStyleIdx="0" presStyleCnt="4"/>
      <dgm:spPr/>
      <dgm:t>
        <a:bodyPr/>
        <a:lstStyle/>
        <a:p>
          <a:endParaRPr lang="en-US"/>
        </a:p>
      </dgm:t>
    </dgm:pt>
    <dgm:pt modelId="{AF935FC8-230A-4067-B8FC-A7DFF43B9FBF}" type="pres">
      <dgm:prSet presAssocID="{90D66EC3-75B1-40C8-A54A-540D54CE344F}" presName="Name21" presStyleCnt="0"/>
      <dgm:spPr/>
    </dgm:pt>
    <dgm:pt modelId="{18DBCE89-DBD7-46E4-9094-3759E52B11FB}" type="pres">
      <dgm:prSet presAssocID="{90D66EC3-75B1-40C8-A54A-540D54CE344F}" presName="level2Shape" presStyleLbl="node3" presStyleIdx="0" presStyleCnt="4" custLinFactNeighborX="9688" custLinFactNeighborY="-20064"/>
      <dgm:spPr/>
      <dgm:t>
        <a:bodyPr/>
        <a:lstStyle/>
        <a:p>
          <a:endParaRPr lang="en-US"/>
        </a:p>
      </dgm:t>
    </dgm:pt>
    <dgm:pt modelId="{578E0376-1F7F-4F79-88DF-BCB12A4EB9CD}" type="pres">
      <dgm:prSet presAssocID="{90D66EC3-75B1-40C8-A54A-540D54CE344F}" presName="hierChild3" presStyleCnt="0"/>
      <dgm:spPr/>
    </dgm:pt>
    <dgm:pt modelId="{5FB93B4A-0752-466F-8713-1DD8CF48BD66}" type="pres">
      <dgm:prSet presAssocID="{C3551C75-24DA-43C5-A7CC-3D60963F5104}" presName="Name19" presStyleLbl="parChTrans1D4" presStyleIdx="0" presStyleCnt="4"/>
      <dgm:spPr/>
      <dgm:t>
        <a:bodyPr/>
        <a:lstStyle/>
        <a:p>
          <a:endParaRPr lang="en-US"/>
        </a:p>
      </dgm:t>
    </dgm:pt>
    <dgm:pt modelId="{78228633-2933-427B-8995-0E38709ECC93}" type="pres">
      <dgm:prSet presAssocID="{5089BA2E-96A9-4294-B53E-DD12DE43367D}" presName="Name21" presStyleCnt="0"/>
      <dgm:spPr/>
    </dgm:pt>
    <dgm:pt modelId="{6125F653-A6FF-4EC5-B663-FB935E430E98}" type="pres">
      <dgm:prSet presAssocID="{5089BA2E-96A9-4294-B53E-DD12DE43367D}" presName="level2Shape" presStyleLbl="node4" presStyleIdx="0" presStyleCnt="4" custLinFactNeighborY="14323"/>
      <dgm:spPr/>
      <dgm:t>
        <a:bodyPr/>
        <a:lstStyle/>
        <a:p>
          <a:endParaRPr lang="en-US"/>
        </a:p>
      </dgm:t>
    </dgm:pt>
    <dgm:pt modelId="{CC496D64-07CF-42D5-BB2A-ACBAEF067CCF}" type="pres">
      <dgm:prSet presAssocID="{5089BA2E-96A9-4294-B53E-DD12DE43367D}" presName="hierChild3" presStyleCnt="0"/>
      <dgm:spPr/>
    </dgm:pt>
    <dgm:pt modelId="{F1733165-65D0-4F35-A2A6-509D31811787}" type="pres">
      <dgm:prSet presAssocID="{545F310C-9A59-4D21-AD73-17C402FC96C7}" presName="Name19" presStyleLbl="parChTrans1D4" presStyleIdx="1" presStyleCnt="4"/>
      <dgm:spPr/>
      <dgm:t>
        <a:bodyPr/>
        <a:lstStyle/>
        <a:p>
          <a:endParaRPr lang="en-US"/>
        </a:p>
      </dgm:t>
    </dgm:pt>
    <dgm:pt modelId="{142B73C2-B32B-49E3-9A9C-65B0B4A327C6}" type="pres">
      <dgm:prSet presAssocID="{244ED293-8434-4285-8F51-DE3DFD8C1957}" presName="Name21" presStyleCnt="0"/>
      <dgm:spPr/>
    </dgm:pt>
    <dgm:pt modelId="{372665CD-953A-49ED-87D0-9A596BAD9976}" type="pres">
      <dgm:prSet presAssocID="{244ED293-8434-4285-8F51-DE3DFD8C1957}" presName="level2Shape" presStyleLbl="node4" presStyleIdx="1" presStyleCnt="4" custLinFactNeighborX="-303" custLinFactNeighborY="58989"/>
      <dgm:spPr/>
      <dgm:t>
        <a:bodyPr/>
        <a:lstStyle/>
        <a:p>
          <a:endParaRPr lang="en-US"/>
        </a:p>
      </dgm:t>
    </dgm:pt>
    <dgm:pt modelId="{5A212CAC-4CBF-485D-B648-B806038A3D62}" type="pres">
      <dgm:prSet presAssocID="{244ED293-8434-4285-8F51-DE3DFD8C1957}" presName="hierChild3" presStyleCnt="0"/>
      <dgm:spPr/>
    </dgm:pt>
    <dgm:pt modelId="{A0688D5A-92F0-41EF-A1CA-5660412797F8}" type="pres">
      <dgm:prSet presAssocID="{12A763E6-BC30-4F78-9338-801B25460DD8}" presName="Name19" presStyleLbl="parChTrans1D4" presStyleIdx="2" presStyleCnt="4"/>
      <dgm:spPr/>
      <dgm:t>
        <a:bodyPr/>
        <a:lstStyle/>
        <a:p>
          <a:endParaRPr lang="en-US"/>
        </a:p>
      </dgm:t>
    </dgm:pt>
    <dgm:pt modelId="{451DC47B-0518-4C11-8316-58B909F0CFB8}" type="pres">
      <dgm:prSet presAssocID="{4D34B3A7-D13F-4816-9631-2C9E689CF389}" presName="Name21" presStyleCnt="0"/>
      <dgm:spPr/>
    </dgm:pt>
    <dgm:pt modelId="{C355E22F-F77D-4353-B60E-E61509F31F9F}" type="pres">
      <dgm:prSet presAssocID="{4D34B3A7-D13F-4816-9631-2C9E689CF389}" presName="level2Shape" presStyleLbl="node4" presStyleIdx="2" presStyleCnt="4" custLinFactNeighborY="58989"/>
      <dgm:spPr/>
      <dgm:t>
        <a:bodyPr/>
        <a:lstStyle/>
        <a:p>
          <a:endParaRPr lang="en-US"/>
        </a:p>
      </dgm:t>
    </dgm:pt>
    <dgm:pt modelId="{1CE3EF02-6611-4DC6-ACF8-846908B04731}" type="pres">
      <dgm:prSet presAssocID="{4D34B3A7-D13F-4816-9631-2C9E689CF389}" presName="hierChild3" presStyleCnt="0"/>
      <dgm:spPr/>
    </dgm:pt>
    <dgm:pt modelId="{3F21E5E0-AEEA-421A-8708-FAC25CEF3C38}" type="pres">
      <dgm:prSet presAssocID="{FE7D6E9F-8F4D-418F-AF8D-2688C0CA3901}" presName="Name19" presStyleLbl="parChTrans1D4" presStyleIdx="3" presStyleCnt="4"/>
      <dgm:spPr/>
      <dgm:t>
        <a:bodyPr/>
        <a:lstStyle/>
        <a:p>
          <a:endParaRPr lang="en-US"/>
        </a:p>
      </dgm:t>
    </dgm:pt>
    <dgm:pt modelId="{66E418BE-F7F3-4D24-92DA-7AE668BCE737}" type="pres">
      <dgm:prSet presAssocID="{F8C646CB-22EA-4BF1-B085-0BE16CD6BE6C}" presName="Name21" presStyleCnt="0"/>
      <dgm:spPr/>
    </dgm:pt>
    <dgm:pt modelId="{7563366C-0A89-4338-8EA8-067EB19F166A}" type="pres">
      <dgm:prSet presAssocID="{F8C646CB-22EA-4BF1-B085-0BE16CD6BE6C}" presName="level2Shape" presStyleLbl="node4" presStyleIdx="3" presStyleCnt="4" custLinFactNeighborX="19376" custLinFactNeighborY="14323"/>
      <dgm:spPr/>
      <dgm:t>
        <a:bodyPr/>
        <a:lstStyle/>
        <a:p>
          <a:endParaRPr lang="en-US"/>
        </a:p>
      </dgm:t>
    </dgm:pt>
    <dgm:pt modelId="{4E99B660-5D20-41DE-B47E-23FC4193A83B}" type="pres">
      <dgm:prSet presAssocID="{F8C646CB-22EA-4BF1-B085-0BE16CD6BE6C}" presName="hierChild3" presStyleCnt="0"/>
      <dgm:spPr/>
    </dgm:pt>
    <dgm:pt modelId="{265B79B5-6413-49C2-990F-91C2CE5EED7B}" type="pres">
      <dgm:prSet presAssocID="{B3B0B41A-C8B3-425D-9C83-6AC967E03FE9}" presName="Name19" presStyleLbl="parChTrans1D3" presStyleIdx="1" presStyleCnt="4"/>
      <dgm:spPr/>
      <dgm:t>
        <a:bodyPr/>
        <a:lstStyle/>
        <a:p>
          <a:endParaRPr lang="en-US"/>
        </a:p>
      </dgm:t>
    </dgm:pt>
    <dgm:pt modelId="{A024A655-426F-44FC-BFA2-FC991F7B5648}" type="pres">
      <dgm:prSet presAssocID="{13EE5519-6AD0-4D64-AA5B-74BEE2D207DD}" presName="Name21" presStyleCnt="0"/>
      <dgm:spPr/>
    </dgm:pt>
    <dgm:pt modelId="{8AAA7650-7C70-4DDF-933A-7F63CD854557}" type="pres">
      <dgm:prSet presAssocID="{13EE5519-6AD0-4D64-AA5B-74BEE2D207DD}" presName="level2Shape" presStyleLbl="node3" presStyleIdx="1" presStyleCnt="4" custLinFactNeighborX="17043" custLinFactNeighborY="-20064"/>
      <dgm:spPr/>
      <dgm:t>
        <a:bodyPr/>
        <a:lstStyle/>
        <a:p>
          <a:endParaRPr lang="en-US"/>
        </a:p>
      </dgm:t>
    </dgm:pt>
    <dgm:pt modelId="{F3BEB8D1-306C-46C8-959F-53FC620FAC1D}" type="pres">
      <dgm:prSet presAssocID="{13EE5519-6AD0-4D64-AA5B-74BEE2D207DD}" presName="hierChild3" presStyleCnt="0"/>
      <dgm:spPr/>
    </dgm:pt>
    <dgm:pt modelId="{696624AD-BB4C-482D-90DE-57119AD103E0}" type="pres">
      <dgm:prSet presAssocID="{A5A9BEE5-848C-4A97-B935-120BAFE87993}" presName="Name19" presStyleLbl="parChTrans1D2" presStyleIdx="1" presStyleCnt="2"/>
      <dgm:spPr/>
      <dgm:t>
        <a:bodyPr/>
        <a:lstStyle/>
        <a:p>
          <a:endParaRPr lang="en-US"/>
        </a:p>
      </dgm:t>
    </dgm:pt>
    <dgm:pt modelId="{D645AC54-DCDF-4A54-BEF1-CC8087CFEDD1}" type="pres">
      <dgm:prSet presAssocID="{0458B2DC-F97A-4DB0-8ECC-B563EBD90E86}" presName="Name21" presStyleCnt="0"/>
      <dgm:spPr/>
    </dgm:pt>
    <dgm:pt modelId="{C4E1054D-CEA2-4C63-8798-88911C72D3E3}" type="pres">
      <dgm:prSet presAssocID="{0458B2DC-F97A-4DB0-8ECC-B563EBD90E86}" presName="level2Shape" presStyleLbl="node2" presStyleIdx="1" presStyleCnt="2" custLinFactNeighborX="-5536" custLinFactNeighborY="-50860"/>
      <dgm:spPr/>
      <dgm:t>
        <a:bodyPr/>
        <a:lstStyle/>
        <a:p>
          <a:endParaRPr lang="en-US"/>
        </a:p>
      </dgm:t>
    </dgm:pt>
    <dgm:pt modelId="{4C8976CF-7161-4B5D-A07B-D456E2A8D680}" type="pres">
      <dgm:prSet presAssocID="{0458B2DC-F97A-4DB0-8ECC-B563EBD90E86}" presName="hierChild3" presStyleCnt="0"/>
      <dgm:spPr/>
    </dgm:pt>
    <dgm:pt modelId="{B1C60DEE-9715-4664-9C20-5D921A83C005}" type="pres">
      <dgm:prSet presAssocID="{2F95EAFF-530D-40A6-AD58-B6E22F5A9E8C}" presName="Name19" presStyleLbl="parChTrans1D3" presStyleIdx="2" presStyleCnt="4"/>
      <dgm:spPr/>
      <dgm:t>
        <a:bodyPr/>
        <a:lstStyle/>
        <a:p>
          <a:endParaRPr lang="en-US"/>
        </a:p>
      </dgm:t>
    </dgm:pt>
    <dgm:pt modelId="{74056EB7-2862-4BE2-AF0F-6C78234A3820}" type="pres">
      <dgm:prSet presAssocID="{50901446-6B13-445F-800C-C5557BC05979}" presName="Name21" presStyleCnt="0"/>
      <dgm:spPr/>
    </dgm:pt>
    <dgm:pt modelId="{FC2ED386-DF93-45C2-B5CA-75C209ADB4CE}" type="pres">
      <dgm:prSet presAssocID="{50901446-6B13-445F-800C-C5557BC05979}" presName="level2Shape" presStyleLbl="node3" presStyleIdx="2" presStyleCnt="4" custLinFactNeighborX="7355" custLinFactNeighborY="-20064"/>
      <dgm:spPr/>
      <dgm:t>
        <a:bodyPr/>
        <a:lstStyle/>
        <a:p>
          <a:endParaRPr lang="en-US"/>
        </a:p>
      </dgm:t>
    </dgm:pt>
    <dgm:pt modelId="{2B873D39-8507-4E18-A98F-6326FBDC5625}" type="pres">
      <dgm:prSet presAssocID="{50901446-6B13-445F-800C-C5557BC05979}" presName="hierChild3" presStyleCnt="0"/>
      <dgm:spPr/>
    </dgm:pt>
    <dgm:pt modelId="{826019C9-2455-4033-9325-3A154FC62F40}" type="pres">
      <dgm:prSet presAssocID="{D1C354D9-F417-4177-8B62-52F7C644877C}" presName="Name19" presStyleLbl="parChTrans1D3" presStyleIdx="3" presStyleCnt="4"/>
      <dgm:spPr/>
      <dgm:t>
        <a:bodyPr/>
        <a:lstStyle/>
        <a:p>
          <a:endParaRPr lang="en-US"/>
        </a:p>
      </dgm:t>
    </dgm:pt>
    <dgm:pt modelId="{19EE46E6-D72E-4435-990F-4EFF9DF69FB6}" type="pres">
      <dgm:prSet presAssocID="{9E919817-A6C5-4A71-B613-FFC3CB3BFA27}" presName="Name21" presStyleCnt="0"/>
      <dgm:spPr/>
    </dgm:pt>
    <dgm:pt modelId="{4F262742-F30E-41CF-8B28-65E999F6C332}" type="pres">
      <dgm:prSet presAssocID="{9E919817-A6C5-4A71-B613-FFC3CB3BFA27}" presName="level2Shape" presStyleLbl="node3" presStyleIdx="3" presStyleCnt="4" custLinFactNeighborX="-11586" custLinFactNeighborY="-20064"/>
      <dgm:spPr/>
      <dgm:t>
        <a:bodyPr/>
        <a:lstStyle/>
        <a:p>
          <a:endParaRPr lang="en-US"/>
        </a:p>
      </dgm:t>
    </dgm:pt>
    <dgm:pt modelId="{88B6324D-91FB-43AA-BDE2-40A7AFEA19F5}" type="pres">
      <dgm:prSet presAssocID="{9E919817-A6C5-4A71-B613-FFC3CB3BFA27}" presName="hierChild3" presStyleCnt="0"/>
      <dgm:spPr/>
    </dgm:pt>
    <dgm:pt modelId="{1A2FC96F-3659-4A95-9ED0-0180110CA85E}" type="pres">
      <dgm:prSet presAssocID="{04AC592A-F67C-47D2-BAB0-E57C779AE501}" presName="bgShapesFlow" presStyleCnt="0"/>
      <dgm:spPr/>
    </dgm:pt>
  </dgm:ptLst>
  <dgm:cxnLst>
    <dgm:cxn modelId="{035DA200-6A6D-4B3C-B699-AECD57052D0F}" srcId="{5AF92C4F-862B-4DC4-8DA5-7BE69305CE9F}" destId="{0458B2DC-F97A-4DB0-8ECC-B563EBD90E86}" srcOrd="1" destOrd="0" parTransId="{A5A9BEE5-848C-4A97-B935-120BAFE87993}" sibTransId="{B60D620B-0D4A-4B0B-8CBD-60B9354A335B}"/>
    <dgm:cxn modelId="{8AF9331C-EB47-4CEC-9AF5-1B7736259952}" srcId="{813E154B-779D-41B0-9517-749202A9C9BE}" destId="{13EE5519-6AD0-4D64-AA5B-74BEE2D207DD}" srcOrd="1" destOrd="0" parTransId="{B3B0B41A-C8B3-425D-9C83-6AC967E03FE9}" sibTransId="{ADFBA962-3239-468F-93D6-118A3CD5684E}"/>
    <dgm:cxn modelId="{EC64BD84-7C92-4005-8BF8-91A87F817A25}" type="presOf" srcId="{13EE5519-6AD0-4D64-AA5B-74BEE2D207DD}" destId="{8AAA7650-7C70-4DDF-933A-7F63CD854557}" srcOrd="0" destOrd="0" presId="urn:microsoft.com/office/officeart/2005/8/layout/hierarchy6"/>
    <dgm:cxn modelId="{000445DD-221F-4B39-BF08-900D66380F31}" srcId="{0458B2DC-F97A-4DB0-8ECC-B563EBD90E86}" destId="{50901446-6B13-445F-800C-C5557BC05979}" srcOrd="0" destOrd="0" parTransId="{2F95EAFF-530D-40A6-AD58-B6E22F5A9E8C}" sibTransId="{96E753F4-757E-4796-86D0-30BBE226CDE7}"/>
    <dgm:cxn modelId="{5A868CD8-C943-4ADC-9865-03CA7DA97F6F}" srcId="{90D66EC3-75B1-40C8-A54A-540D54CE344F}" destId="{5089BA2E-96A9-4294-B53E-DD12DE43367D}" srcOrd="0" destOrd="0" parTransId="{C3551C75-24DA-43C5-A7CC-3D60963F5104}" sibTransId="{EC1431ED-6AE6-46BC-821A-20DC7568F22E}"/>
    <dgm:cxn modelId="{3E3DD4BB-DDCD-4615-BA45-99709566CC98}" srcId="{5089BA2E-96A9-4294-B53E-DD12DE43367D}" destId="{4D34B3A7-D13F-4816-9631-2C9E689CF389}" srcOrd="1" destOrd="0" parTransId="{12A763E6-BC30-4F78-9338-801B25460DD8}" sibTransId="{518627E0-48A8-4118-B370-D74FD820833E}"/>
    <dgm:cxn modelId="{6585F9EC-3DDA-4795-A927-C58F9AD699F1}" type="presOf" srcId="{D1C354D9-F417-4177-8B62-52F7C644877C}" destId="{826019C9-2455-4033-9325-3A154FC62F40}" srcOrd="0" destOrd="0" presId="urn:microsoft.com/office/officeart/2005/8/layout/hierarchy6"/>
    <dgm:cxn modelId="{18D73856-7174-47F3-A496-2DBEBF477051}" type="presOf" srcId="{A5A9BEE5-848C-4A97-B935-120BAFE87993}" destId="{696624AD-BB4C-482D-90DE-57119AD103E0}" srcOrd="0" destOrd="0" presId="urn:microsoft.com/office/officeart/2005/8/layout/hierarchy6"/>
    <dgm:cxn modelId="{1858B1DA-B431-4527-8FC5-95329932E9C0}" type="presOf" srcId="{04AC592A-F67C-47D2-BAB0-E57C779AE501}" destId="{146E5723-82E0-4CAE-9112-01BE75955EB1}" srcOrd="0" destOrd="0" presId="urn:microsoft.com/office/officeart/2005/8/layout/hierarchy6"/>
    <dgm:cxn modelId="{6BE4298E-FE77-4194-9748-6BB7516E1222}" type="presOf" srcId="{5AF92C4F-862B-4DC4-8DA5-7BE69305CE9F}" destId="{8F8AEAB4-438E-41D8-8192-BF70382CF17B}" srcOrd="0" destOrd="0" presId="urn:microsoft.com/office/officeart/2005/8/layout/hierarchy6"/>
    <dgm:cxn modelId="{46E8685F-50F6-49DB-910B-C8C1625A37C2}" type="presOf" srcId="{9E919817-A6C5-4A71-B613-FFC3CB3BFA27}" destId="{4F262742-F30E-41CF-8B28-65E999F6C332}" srcOrd="0" destOrd="0" presId="urn:microsoft.com/office/officeart/2005/8/layout/hierarchy6"/>
    <dgm:cxn modelId="{483AB45B-4894-47B2-AC3B-A8BD13191F51}" type="presOf" srcId="{813E154B-779D-41B0-9517-749202A9C9BE}" destId="{23DEA6F6-CA31-451E-9ED8-9FC9F66F7E11}" srcOrd="0" destOrd="0" presId="urn:microsoft.com/office/officeart/2005/8/layout/hierarchy6"/>
    <dgm:cxn modelId="{DB19616E-7D61-4EDF-9454-C9356D85EB01}" type="presOf" srcId="{97A9D355-81BE-406C-8F2C-2EF046CC6C29}" destId="{CBD80A48-54D2-4543-9FAB-AC295CD0B1EB}" srcOrd="0" destOrd="0" presId="urn:microsoft.com/office/officeart/2005/8/layout/hierarchy6"/>
    <dgm:cxn modelId="{BC5FD72F-3FC9-4822-B9A7-86834812D5B6}" type="presOf" srcId="{F8C646CB-22EA-4BF1-B085-0BE16CD6BE6C}" destId="{7563366C-0A89-4338-8EA8-067EB19F166A}" srcOrd="0" destOrd="0" presId="urn:microsoft.com/office/officeart/2005/8/layout/hierarchy6"/>
    <dgm:cxn modelId="{A987C4F7-3959-4B4E-A1C0-0545542EE8AD}" srcId="{5AF92C4F-862B-4DC4-8DA5-7BE69305CE9F}" destId="{813E154B-779D-41B0-9517-749202A9C9BE}" srcOrd="0" destOrd="0" parTransId="{97A9D355-81BE-406C-8F2C-2EF046CC6C29}" sibTransId="{73BB612F-82B6-4772-A0D3-4AD485DBFBEB}"/>
    <dgm:cxn modelId="{5ED93C4A-F276-4074-A3E9-130F156C4BCE}" type="presOf" srcId="{50901446-6B13-445F-800C-C5557BC05979}" destId="{FC2ED386-DF93-45C2-B5CA-75C209ADB4CE}" srcOrd="0" destOrd="0" presId="urn:microsoft.com/office/officeart/2005/8/layout/hierarchy6"/>
    <dgm:cxn modelId="{1BF5D7D8-AB35-496E-A2F6-E67EF71C783A}" srcId="{5089BA2E-96A9-4294-B53E-DD12DE43367D}" destId="{244ED293-8434-4285-8F51-DE3DFD8C1957}" srcOrd="0" destOrd="0" parTransId="{545F310C-9A59-4D21-AD73-17C402FC96C7}" sibTransId="{BFA74586-EAA1-47AA-A6EA-9CF5FD8E5D86}"/>
    <dgm:cxn modelId="{0D22CCB2-F2CE-4BAF-A1AD-78881C433F31}" srcId="{813E154B-779D-41B0-9517-749202A9C9BE}" destId="{90D66EC3-75B1-40C8-A54A-540D54CE344F}" srcOrd="0" destOrd="0" parTransId="{FB3CC32B-D785-41B7-A1D3-4CA7F1A8C7CA}" sibTransId="{091ABA6C-3477-472E-B22F-E565B6DD5F0F}"/>
    <dgm:cxn modelId="{AA919127-1518-4D68-B818-C762BF6BD0C9}" type="presOf" srcId="{12A763E6-BC30-4F78-9338-801B25460DD8}" destId="{A0688D5A-92F0-41EF-A1CA-5660412797F8}" srcOrd="0" destOrd="0" presId="urn:microsoft.com/office/officeart/2005/8/layout/hierarchy6"/>
    <dgm:cxn modelId="{E79062EE-3B57-49A6-BEAC-390DF2596CED}" type="presOf" srcId="{2F95EAFF-530D-40A6-AD58-B6E22F5A9E8C}" destId="{B1C60DEE-9715-4664-9C20-5D921A83C005}" srcOrd="0" destOrd="0" presId="urn:microsoft.com/office/officeart/2005/8/layout/hierarchy6"/>
    <dgm:cxn modelId="{3AAEC6A7-2066-46B6-97AF-B30417CD86D2}" srcId="{0458B2DC-F97A-4DB0-8ECC-B563EBD90E86}" destId="{9E919817-A6C5-4A71-B613-FFC3CB3BFA27}" srcOrd="1" destOrd="0" parTransId="{D1C354D9-F417-4177-8B62-52F7C644877C}" sibTransId="{19F73CDB-950F-4E1B-B686-4BF3A73F6828}"/>
    <dgm:cxn modelId="{C9E682F0-70CF-4B76-B4C8-93CAB3B86980}" type="presOf" srcId="{4D34B3A7-D13F-4816-9631-2C9E689CF389}" destId="{C355E22F-F77D-4353-B60E-E61509F31F9F}" srcOrd="0" destOrd="0" presId="urn:microsoft.com/office/officeart/2005/8/layout/hierarchy6"/>
    <dgm:cxn modelId="{9BD16E83-A511-42C2-B8F4-EBEAC84DC0BE}" type="presOf" srcId="{B3B0B41A-C8B3-425D-9C83-6AC967E03FE9}" destId="{265B79B5-6413-49C2-990F-91C2CE5EED7B}" srcOrd="0" destOrd="0" presId="urn:microsoft.com/office/officeart/2005/8/layout/hierarchy6"/>
    <dgm:cxn modelId="{CFAC4B3D-7720-4357-99B2-39969B6F90DC}" type="presOf" srcId="{C3551C75-24DA-43C5-A7CC-3D60963F5104}" destId="{5FB93B4A-0752-466F-8713-1DD8CF48BD66}" srcOrd="0" destOrd="0" presId="urn:microsoft.com/office/officeart/2005/8/layout/hierarchy6"/>
    <dgm:cxn modelId="{8B010864-6D60-426C-9B16-40CF5DC27000}" type="presOf" srcId="{5089BA2E-96A9-4294-B53E-DD12DE43367D}" destId="{6125F653-A6FF-4EC5-B663-FB935E430E98}" srcOrd="0" destOrd="0" presId="urn:microsoft.com/office/officeart/2005/8/layout/hierarchy6"/>
    <dgm:cxn modelId="{F08049EB-5A1C-456B-84A0-919C9CC86DD4}" type="presOf" srcId="{545F310C-9A59-4D21-AD73-17C402FC96C7}" destId="{F1733165-65D0-4F35-A2A6-509D31811787}" srcOrd="0" destOrd="0" presId="urn:microsoft.com/office/officeart/2005/8/layout/hierarchy6"/>
    <dgm:cxn modelId="{5D441D74-0324-49C6-8999-44E3797C8676}" srcId="{90D66EC3-75B1-40C8-A54A-540D54CE344F}" destId="{F8C646CB-22EA-4BF1-B085-0BE16CD6BE6C}" srcOrd="1" destOrd="0" parTransId="{FE7D6E9F-8F4D-418F-AF8D-2688C0CA3901}" sibTransId="{5CC05938-4C44-44B2-9ED6-6433436DADB8}"/>
    <dgm:cxn modelId="{DEEF814A-4DCB-4E47-A012-C884F5D7BA8F}" type="presOf" srcId="{244ED293-8434-4285-8F51-DE3DFD8C1957}" destId="{372665CD-953A-49ED-87D0-9A596BAD9976}" srcOrd="0" destOrd="0" presId="urn:microsoft.com/office/officeart/2005/8/layout/hierarchy6"/>
    <dgm:cxn modelId="{E716D0A1-FEA6-40F3-A62D-83B1D647C6A1}" type="presOf" srcId="{FB3CC32B-D785-41B7-A1D3-4CA7F1A8C7CA}" destId="{A11C63A7-59D5-4B1D-8425-C95032EBF184}" srcOrd="0" destOrd="0" presId="urn:microsoft.com/office/officeart/2005/8/layout/hierarchy6"/>
    <dgm:cxn modelId="{958D2CC2-FC7C-46C5-9D49-F86470565586}" type="presOf" srcId="{0458B2DC-F97A-4DB0-8ECC-B563EBD90E86}" destId="{C4E1054D-CEA2-4C63-8798-88911C72D3E3}" srcOrd="0" destOrd="0" presId="urn:microsoft.com/office/officeart/2005/8/layout/hierarchy6"/>
    <dgm:cxn modelId="{A125E98C-D6EE-4859-ACDC-8C856F9B8A6C}" srcId="{04AC592A-F67C-47D2-BAB0-E57C779AE501}" destId="{5AF92C4F-862B-4DC4-8DA5-7BE69305CE9F}" srcOrd="0" destOrd="0" parTransId="{14313687-B8C9-4128-A326-42C724AFCBEB}" sibTransId="{0BDD3C06-B193-4133-B9D1-D63A972CC121}"/>
    <dgm:cxn modelId="{73564127-2F60-493F-988E-11ED1A844C2F}" type="presOf" srcId="{FE7D6E9F-8F4D-418F-AF8D-2688C0CA3901}" destId="{3F21E5E0-AEEA-421A-8708-FAC25CEF3C38}" srcOrd="0" destOrd="0" presId="urn:microsoft.com/office/officeart/2005/8/layout/hierarchy6"/>
    <dgm:cxn modelId="{AD0A3E45-01BC-4E35-8D5B-BDDCD11A9F12}" type="presOf" srcId="{90D66EC3-75B1-40C8-A54A-540D54CE344F}" destId="{18DBCE89-DBD7-46E4-9094-3759E52B11FB}" srcOrd="0" destOrd="0" presId="urn:microsoft.com/office/officeart/2005/8/layout/hierarchy6"/>
    <dgm:cxn modelId="{A98FED4D-142B-4BBC-8EA0-0CFD50EBED74}" type="presParOf" srcId="{146E5723-82E0-4CAE-9112-01BE75955EB1}" destId="{B6DF9AB6-2A18-4008-97B3-D5B664799F0B}" srcOrd="0" destOrd="0" presId="urn:microsoft.com/office/officeart/2005/8/layout/hierarchy6"/>
    <dgm:cxn modelId="{26A52D67-A566-44D8-B21F-2460CC0FBA2F}" type="presParOf" srcId="{B6DF9AB6-2A18-4008-97B3-D5B664799F0B}" destId="{400E2AE5-89C4-48EC-B991-0D997543FFBF}" srcOrd="0" destOrd="0" presId="urn:microsoft.com/office/officeart/2005/8/layout/hierarchy6"/>
    <dgm:cxn modelId="{9D058760-C59B-4C44-B9F6-B97B6B7F0AAD}" type="presParOf" srcId="{400E2AE5-89C4-48EC-B991-0D997543FFBF}" destId="{91F2C09E-6F12-4DF1-80CF-7010C1743B95}" srcOrd="0" destOrd="0" presId="urn:microsoft.com/office/officeart/2005/8/layout/hierarchy6"/>
    <dgm:cxn modelId="{9E1E6CE3-8F5E-48D0-90C8-7DBDE1EF2473}" type="presParOf" srcId="{91F2C09E-6F12-4DF1-80CF-7010C1743B95}" destId="{8F8AEAB4-438E-41D8-8192-BF70382CF17B}" srcOrd="0" destOrd="0" presId="urn:microsoft.com/office/officeart/2005/8/layout/hierarchy6"/>
    <dgm:cxn modelId="{DD340DEB-3923-4C67-B31B-2D20E1448DA8}" type="presParOf" srcId="{91F2C09E-6F12-4DF1-80CF-7010C1743B95}" destId="{5AABC657-15C1-4A42-A6F6-2C9AA92A7DE5}" srcOrd="1" destOrd="0" presId="urn:microsoft.com/office/officeart/2005/8/layout/hierarchy6"/>
    <dgm:cxn modelId="{1F7BBCBB-6669-419D-B4DF-B61AEF19B3F8}" type="presParOf" srcId="{5AABC657-15C1-4A42-A6F6-2C9AA92A7DE5}" destId="{CBD80A48-54D2-4543-9FAB-AC295CD0B1EB}" srcOrd="0" destOrd="0" presId="urn:microsoft.com/office/officeart/2005/8/layout/hierarchy6"/>
    <dgm:cxn modelId="{6A1C8EDE-D634-4439-94F2-EDBDC004149B}" type="presParOf" srcId="{5AABC657-15C1-4A42-A6F6-2C9AA92A7DE5}" destId="{592703EB-0C41-4D94-93EF-43D4FD2EC1D5}" srcOrd="1" destOrd="0" presId="urn:microsoft.com/office/officeart/2005/8/layout/hierarchy6"/>
    <dgm:cxn modelId="{C38B4987-C122-4516-B4BE-7A165D3824ED}" type="presParOf" srcId="{592703EB-0C41-4D94-93EF-43D4FD2EC1D5}" destId="{23DEA6F6-CA31-451E-9ED8-9FC9F66F7E11}" srcOrd="0" destOrd="0" presId="urn:microsoft.com/office/officeart/2005/8/layout/hierarchy6"/>
    <dgm:cxn modelId="{6833D339-C9C7-401C-929E-B6AC323A0EFB}" type="presParOf" srcId="{592703EB-0C41-4D94-93EF-43D4FD2EC1D5}" destId="{7CF0CC73-1CDC-4B18-A1C9-CE2A4B57D416}" srcOrd="1" destOrd="0" presId="urn:microsoft.com/office/officeart/2005/8/layout/hierarchy6"/>
    <dgm:cxn modelId="{9AF1ABC4-6A5C-4E1B-9E62-130A362B18C8}" type="presParOf" srcId="{7CF0CC73-1CDC-4B18-A1C9-CE2A4B57D416}" destId="{A11C63A7-59D5-4B1D-8425-C95032EBF184}" srcOrd="0" destOrd="0" presId="urn:microsoft.com/office/officeart/2005/8/layout/hierarchy6"/>
    <dgm:cxn modelId="{2F229BBA-EACA-4CFB-91DA-44FBAFDD514A}" type="presParOf" srcId="{7CF0CC73-1CDC-4B18-A1C9-CE2A4B57D416}" destId="{AF935FC8-230A-4067-B8FC-A7DFF43B9FBF}" srcOrd="1" destOrd="0" presId="urn:microsoft.com/office/officeart/2005/8/layout/hierarchy6"/>
    <dgm:cxn modelId="{0685B94B-2E47-4381-8E1A-91387DAD86A8}" type="presParOf" srcId="{AF935FC8-230A-4067-B8FC-A7DFF43B9FBF}" destId="{18DBCE89-DBD7-46E4-9094-3759E52B11FB}" srcOrd="0" destOrd="0" presId="urn:microsoft.com/office/officeart/2005/8/layout/hierarchy6"/>
    <dgm:cxn modelId="{04969EB7-4454-4EC7-B60D-C5ABB1E48185}" type="presParOf" srcId="{AF935FC8-230A-4067-B8FC-A7DFF43B9FBF}" destId="{578E0376-1F7F-4F79-88DF-BCB12A4EB9CD}" srcOrd="1" destOrd="0" presId="urn:microsoft.com/office/officeart/2005/8/layout/hierarchy6"/>
    <dgm:cxn modelId="{0292B310-5B25-4D73-B04E-E06C92995118}" type="presParOf" srcId="{578E0376-1F7F-4F79-88DF-BCB12A4EB9CD}" destId="{5FB93B4A-0752-466F-8713-1DD8CF48BD66}" srcOrd="0" destOrd="0" presId="urn:microsoft.com/office/officeart/2005/8/layout/hierarchy6"/>
    <dgm:cxn modelId="{0446BC57-351A-454B-94DD-07640905383A}" type="presParOf" srcId="{578E0376-1F7F-4F79-88DF-BCB12A4EB9CD}" destId="{78228633-2933-427B-8995-0E38709ECC93}" srcOrd="1" destOrd="0" presId="urn:microsoft.com/office/officeart/2005/8/layout/hierarchy6"/>
    <dgm:cxn modelId="{0471C6B9-F9C0-4ACE-9C8B-A5605B0264C1}" type="presParOf" srcId="{78228633-2933-427B-8995-0E38709ECC93}" destId="{6125F653-A6FF-4EC5-B663-FB935E430E98}" srcOrd="0" destOrd="0" presId="urn:microsoft.com/office/officeart/2005/8/layout/hierarchy6"/>
    <dgm:cxn modelId="{0528D766-6C18-42CC-B4B2-3FE2B142AAC5}" type="presParOf" srcId="{78228633-2933-427B-8995-0E38709ECC93}" destId="{CC496D64-07CF-42D5-BB2A-ACBAEF067CCF}" srcOrd="1" destOrd="0" presId="urn:microsoft.com/office/officeart/2005/8/layout/hierarchy6"/>
    <dgm:cxn modelId="{0FCD4A6A-6C12-4A3F-9E27-638E1DF3B199}" type="presParOf" srcId="{CC496D64-07CF-42D5-BB2A-ACBAEF067CCF}" destId="{F1733165-65D0-4F35-A2A6-509D31811787}" srcOrd="0" destOrd="0" presId="urn:microsoft.com/office/officeart/2005/8/layout/hierarchy6"/>
    <dgm:cxn modelId="{A766B7D9-509B-458B-91BB-BCB830C9BE63}" type="presParOf" srcId="{CC496D64-07CF-42D5-BB2A-ACBAEF067CCF}" destId="{142B73C2-B32B-49E3-9A9C-65B0B4A327C6}" srcOrd="1" destOrd="0" presId="urn:microsoft.com/office/officeart/2005/8/layout/hierarchy6"/>
    <dgm:cxn modelId="{6A253C24-BCBA-4DB7-9170-988F6B3B5269}" type="presParOf" srcId="{142B73C2-B32B-49E3-9A9C-65B0B4A327C6}" destId="{372665CD-953A-49ED-87D0-9A596BAD9976}" srcOrd="0" destOrd="0" presId="urn:microsoft.com/office/officeart/2005/8/layout/hierarchy6"/>
    <dgm:cxn modelId="{B980D6BC-00FC-4893-9F54-1836D96E47E5}" type="presParOf" srcId="{142B73C2-B32B-49E3-9A9C-65B0B4A327C6}" destId="{5A212CAC-4CBF-485D-B648-B806038A3D62}" srcOrd="1" destOrd="0" presId="urn:microsoft.com/office/officeart/2005/8/layout/hierarchy6"/>
    <dgm:cxn modelId="{C7713E47-882F-4C10-9DE2-6AD41C7EE387}" type="presParOf" srcId="{CC496D64-07CF-42D5-BB2A-ACBAEF067CCF}" destId="{A0688D5A-92F0-41EF-A1CA-5660412797F8}" srcOrd="2" destOrd="0" presId="urn:microsoft.com/office/officeart/2005/8/layout/hierarchy6"/>
    <dgm:cxn modelId="{F09F7358-A5F3-48F6-AC37-01C757C7B415}" type="presParOf" srcId="{CC496D64-07CF-42D5-BB2A-ACBAEF067CCF}" destId="{451DC47B-0518-4C11-8316-58B909F0CFB8}" srcOrd="3" destOrd="0" presId="urn:microsoft.com/office/officeart/2005/8/layout/hierarchy6"/>
    <dgm:cxn modelId="{C798FE34-E326-4441-8EC2-819F26C5C033}" type="presParOf" srcId="{451DC47B-0518-4C11-8316-58B909F0CFB8}" destId="{C355E22F-F77D-4353-B60E-E61509F31F9F}" srcOrd="0" destOrd="0" presId="urn:microsoft.com/office/officeart/2005/8/layout/hierarchy6"/>
    <dgm:cxn modelId="{8320FE0A-5C34-48EB-959D-B8420F167869}" type="presParOf" srcId="{451DC47B-0518-4C11-8316-58B909F0CFB8}" destId="{1CE3EF02-6611-4DC6-ACF8-846908B04731}" srcOrd="1" destOrd="0" presId="urn:microsoft.com/office/officeart/2005/8/layout/hierarchy6"/>
    <dgm:cxn modelId="{633DD56F-69C3-4E97-AC19-95107A58A086}" type="presParOf" srcId="{578E0376-1F7F-4F79-88DF-BCB12A4EB9CD}" destId="{3F21E5E0-AEEA-421A-8708-FAC25CEF3C38}" srcOrd="2" destOrd="0" presId="urn:microsoft.com/office/officeart/2005/8/layout/hierarchy6"/>
    <dgm:cxn modelId="{019B5E05-E7C6-4C98-85C2-5B5F453BACAE}" type="presParOf" srcId="{578E0376-1F7F-4F79-88DF-BCB12A4EB9CD}" destId="{66E418BE-F7F3-4D24-92DA-7AE668BCE737}" srcOrd="3" destOrd="0" presId="urn:microsoft.com/office/officeart/2005/8/layout/hierarchy6"/>
    <dgm:cxn modelId="{CD233FA1-53AC-4E7F-837C-FAE279FE0B87}" type="presParOf" srcId="{66E418BE-F7F3-4D24-92DA-7AE668BCE737}" destId="{7563366C-0A89-4338-8EA8-067EB19F166A}" srcOrd="0" destOrd="0" presId="urn:microsoft.com/office/officeart/2005/8/layout/hierarchy6"/>
    <dgm:cxn modelId="{E465E8D6-1037-413B-9B2C-5E482BD1FFE9}" type="presParOf" srcId="{66E418BE-F7F3-4D24-92DA-7AE668BCE737}" destId="{4E99B660-5D20-41DE-B47E-23FC4193A83B}" srcOrd="1" destOrd="0" presId="urn:microsoft.com/office/officeart/2005/8/layout/hierarchy6"/>
    <dgm:cxn modelId="{7F2FA4D2-473B-471B-9CB1-3607CB3BA4A7}" type="presParOf" srcId="{7CF0CC73-1CDC-4B18-A1C9-CE2A4B57D416}" destId="{265B79B5-6413-49C2-990F-91C2CE5EED7B}" srcOrd="2" destOrd="0" presId="urn:microsoft.com/office/officeart/2005/8/layout/hierarchy6"/>
    <dgm:cxn modelId="{5B30796F-AF5D-47FF-8F92-053C17D64343}" type="presParOf" srcId="{7CF0CC73-1CDC-4B18-A1C9-CE2A4B57D416}" destId="{A024A655-426F-44FC-BFA2-FC991F7B5648}" srcOrd="3" destOrd="0" presId="urn:microsoft.com/office/officeart/2005/8/layout/hierarchy6"/>
    <dgm:cxn modelId="{C13E3947-4E76-4108-911D-0BB433D9D452}" type="presParOf" srcId="{A024A655-426F-44FC-BFA2-FC991F7B5648}" destId="{8AAA7650-7C70-4DDF-933A-7F63CD854557}" srcOrd="0" destOrd="0" presId="urn:microsoft.com/office/officeart/2005/8/layout/hierarchy6"/>
    <dgm:cxn modelId="{45794F6B-E724-4666-929A-97C69454B0B5}" type="presParOf" srcId="{A024A655-426F-44FC-BFA2-FC991F7B5648}" destId="{F3BEB8D1-306C-46C8-959F-53FC620FAC1D}" srcOrd="1" destOrd="0" presId="urn:microsoft.com/office/officeart/2005/8/layout/hierarchy6"/>
    <dgm:cxn modelId="{E647CF7E-D379-418A-9876-2EAB99AED92D}" type="presParOf" srcId="{5AABC657-15C1-4A42-A6F6-2C9AA92A7DE5}" destId="{696624AD-BB4C-482D-90DE-57119AD103E0}" srcOrd="2" destOrd="0" presId="urn:microsoft.com/office/officeart/2005/8/layout/hierarchy6"/>
    <dgm:cxn modelId="{321200CF-7158-4155-8665-379D40219BC5}" type="presParOf" srcId="{5AABC657-15C1-4A42-A6F6-2C9AA92A7DE5}" destId="{D645AC54-DCDF-4A54-BEF1-CC8087CFEDD1}" srcOrd="3" destOrd="0" presId="urn:microsoft.com/office/officeart/2005/8/layout/hierarchy6"/>
    <dgm:cxn modelId="{6E983B97-1A98-4B47-8CB8-922872C98BA6}" type="presParOf" srcId="{D645AC54-DCDF-4A54-BEF1-CC8087CFEDD1}" destId="{C4E1054D-CEA2-4C63-8798-88911C72D3E3}" srcOrd="0" destOrd="0" presId="urn:microsoft.com/office/officeart/2005/8/layout/hierarchy6"/>
    <dgm:cxn modelId="{7134CD20-5E2D-44B4-8235-AE14EAD14C96}" type="presParOf" srcId="{D645AC54-DCDF-4A54-BEF1-CC8087CFEDD1}" destId="{4C8976CF-7161-4B5D-A07B-D456E2A8D680}" srcOrd="1" destOrd="0" presId="urn:microsoft.com/office/officeart/2005/8/layout/hierarchy6"/>
    <dgm:cxn modelId="{1790D528-ED5F-4432-A24A-3B87C46A7352}" type="presParOf" srcId="{4C8976CF-7161-4B5D-A07B-D456E2A8D680}" destId="{B1C60DEE-9715-4664-9C20-5D921A83C005}" srcOrd="0" destOrd="0" presId="urn:microsoft.com/office/officeart/2005/8/layout/hierarchy6"/>
    <dgm:cxn modelId="{FB6E1D81-EA1A-4EC7-8540-93B206BAC587}" type="presParOf" srcId="{4C8976CF-7161-4B5D-A07B-D456E2A8D680}" destId="{74056EB7-2862-4BE2-AF0F-6C78234A3820}" srcOrd="1" destOrd="0" presId="urn:microsoft.com/office/officeart/2005/8/layout/hierarchy6"/>
    <dgm:cxn modelId="{405A1AF3-93EC-43DC-A98F-180C37576D71}" type="presParOf" srcId="{74056EB7-2862-4BE2-AF0F-6C78234A3820}" destId="{FC2ED386-DF93-45C2-B5CA-75C209ADB4CE}" srcOrd="0" destOrd="0" presId="urn:microsoft.com/office/officeart/2005/8/layout/hierarchy6"/>
    <dgm:cxn modelId="{CB43737A-6374-4A02-A729-6805227A10B7}" type="presParOf" srcId="{74056EB7-2862-4BE2-AF0F-6C78234A3820}" destId="{2B873D39-8507-4E18-A98F-6326FBDC5625}" srcOrd="1" destOrd="0" presId="urn:microsoft.com/office/officeart/2005/8/layout/hierarchy6"/>
    <dgm:cxn modelId="{417AE17B-9217-4CB5-AE8D-74A7155C78E0}" type="presParOf" srcId="{4C8976CF-7161-4B5D-A07B-D456E2A8D680}" destId="{826019C9-2455-4033-9325-3A154FC62F40}" srcOrd="2" destOrd="0" presId="urn:microsoft.com/office/officeart/2005/8/layout/hierarchy6"/>
    <dgm:cxn modelId="{4EC1B67F-1CF8-4D12-988F-123D356F6390}" type="presParOf" srcId="{4C8976CF-7161-4B5D-A07B-D456E2A8D680}" destId="{19EE46E6-D72E-4435-990F-4EFF9DF69FB6}" srcOrd="3" destOrd="0" presId="urn:microsoft.com/office/officeart/2005/8/layout/hierarchy6"/>
    <dgm:cxn modelId="{63ADC139-3810-4AA2-BF08-1B3CB68808DA}" type="presParOf" srcId="{19EE46E6-D72E-4435-990F-4EFF9DF69FB6}" destId="{4F262742-F30E-41CF-8B28-65E999F6C332}" srcOrd="0" destOrd="0" presId="urn:microsoft.com/office/officeart/2005/8/layout/hierarchy6"/>
    <dgm:cxn modelId="{56E9C106-19C2-4F4A-A9A5-4AFD5D63D025}" type="presParOf" srcId="{19EE46E6-D72E-4435-990F-4EFF9DF69FB6}" destId="{88B6324D-91FB-43AA-BDE2-40A7AFEA19F5}" srcOrd="1" destOrd="0" presId="urn:microsoft.com/office/officeart/2005/8/layout/hierarchy6"/>
    <dgm:cxn modelId="{76094031-2F66-4A2A-A6B1-DA0FBE873B76}" type="presParOf" srcId="{146E5723-82E0-4CAE-9112-01BE75955EB1}" destId="{1A2FC96F-3659-4A95-9ED0-0180110CA85E}"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t>Tableau Conference 2015</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t>5/24/2016 6:08 PM</a:t>
            </a:fld>
            <a:endParaRPr lang="en-US" dirty="0"/>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ea typeface="Segoe UI" pitchFamily="34" charset="0"/>
                <a:cs typeface="Arial" panose="020B0604020202020204" pitchFamily="34" charset="0"/>
              </a:rPr>
              <a:t>© 2015 Tableau Software. All rights reserved. </a:t>
            </a:r>
            <a:endParaRPr lang="en-US" sz="400" dirty="0">
              <a:gradFill>
                <a:gsLst>
                  <a:gs pos="0">
                    <a:schemeClr val="tx1"/>
                  </a:gs>
                  <a:gs pos="100000">
                    <a:schemeClr val="tx1"/>
                  </a:gs>
                </a:gsLst>
                <a:lin ang="5400000" scaled="0"/>
              </a:gradFill>
              <a:ea typeface="Segoe UI"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n-lt"/>
              </a:defRPr>
            </a:lvl1pPr>
          </a:lstStyle>
          <a:p>
            <a:r>
              <a:rPr lang="en-US" dirty="0" smtClean="0"/>
              <a:t>Tableau Conference 2015</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mn-lt"/>
                <a:cs typeface="Arial" panose="020B0604020202020204" pitchFamily="34" charset="0"/>
              </a:defRPr>
            </a:lvl1p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n-lt"/>
              </a:defRPr>
            </a:lvl1pPr>
          </a:lstStyle>
          <a:p>
            <a:fld id="{38EEC551-8CDA-4EB6-89BB-2A86C9F091C8}" type="datetime8">
              <a:rPr lang="en-US" smtClean="0"/>
              <a:pPr/>
              <a:t>5/24/2016 6:08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tableau.com/stories/customer/eliminating-reporting-bottleneck-ccbc#video1"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www.tableau.com/stories/customer/eliminating-reporting-bottleneck-ccbc#video3" TargetMode="External"/><Relationship Id="rId4" Type="http://schemas.openxmlformats.org/officeDocument/2006/relationships/hyperlink" Target="http://www.tableau.com/stories/customer/eliminating-reporting-bottleneck-ccbc#video2"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In </a:t>
            </a:r>
            <a:r>
              <a:rPr lang="en-US" sz="1059" b="0" i="0" u="none" strike="noStrike" kern="1200" dirty="0" smtClean="0">
                <a:solidFill>
                  <a:schemeClr val="tx1"/>
                </a:solidFill>
                <a:effectLst/>
                <a:latin typeface="+mj-lt"/>
                <a:ea typeface="+mn-ea"/>
                <a:cs typeface="+mn-cs"/>
                <a:hlinkClick r:id="rId3"/>
              </a:rPr>
              <a:t>video 1</a:t>
            </a:r>
            <a:r>
              <a:rPr lang="en-US" sz="1059" b="0" i="0" kern="1200" dirty="0" smtClean="0">
                <a:solidFill>
                  <a:schemeClr val="tx1"/>
                </a:solidFill>
                <a:effectLst/>
                <a:latin typeface="+mj-lt"/>
                <a:ea typeface="+mn-ea"/>
                <a:cs typeface="+mn-cs"/>
              </a:rPr>
              <a:t>, three members of the CCBC business intelligence team talk about how getting out of the “report factory” mode has freed them to provide true analysis. In </a:t>
            </a:r>
            <a:r>
              <a:rPr lang="en-US" sz="1059" b="0" i="0" u="none" strike="noStrike" kern="1200" dirty="0" smtClean="0">
                <a:solidFill>
                  <a:schemeClr val="tx1"/>
                </a:solidFill>
                <a:effectLst/>
                <a:latin typeface="+mj-lt"/>
                <a:ea typeface="+mn-ea"/>
                <a:cs typeface="+mn-cs"/>
                <a:hlinkClick r:id="rId4"/>
              </a:rPr>
              <a:t>video 2</a:t>
            </a:r>
            <a:r>
              <a:rPr lang="en-US" sz="1059" b="0" i="0" kern="1200" dirty="0" smtClean="0">
                <a:solidFill>
                  <a:schemeClr val="tx1"/>
                </a:solidFill>
                <a:effectLst/>
                <a:latin typeface="+mj-lt"/>
                <a:ea typeface="+mn-ea"/>
                <a:cs typeface="+mn-cs"/>
              </a:rPr>
              <a:t>, their business data architect shares how IT can now be the hero for the business, rather than a frustration. Finally, in </a:t>
            </a:r>
            <a:r>
              <a:rPr lang="en-US" sz="1059" b="0" i="0" u="none" strike="noStrike" kern="1200" dirty="0" smtClean="0">
                <a:solidFill>
                  <a:schemeClr val="tx1"/>
                </a:solidFill>
                <a:effectLst/>
                <a:latin typeface="+mj-lt"/>
                <a:ea typeface="+mn-ea"/>
                <a:cs typeface="+mn-cs"/>
                <a:hlinkClick r:id="rId5"/>
              </a:rPr>
              <a:t>video 3</a:t>
            </a:r>
            <a:r>
              <a:rPr lang="en-US" sz="1059" b="0" i="0" kern="1200" dirty="0" smtClean="0">
                <a:solidFill>
                  <a:schemeClr val="tx1"/>
                </a:solidFill>
                <a:effectLst/>
                <a:latin typeface="+mj-lt"/>
                <a:ea typeface="+mn-ea"/>
                <a:cs typeface="+mn-cs"/>
              </a:rPr>
              <a:t>, their senior business analyst shares how Tableau is helping field sales with mobile insight.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5/24/2016 6:08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0549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increasing number of organizations will establish a Center of Excellence to foster adoption of self-service analytics. These centers play a critical role in implementing a data-driven culture. Through enablement programs like online forums and one-on-one training, the centers empower even non-experts to incorporate data into their decision-making. Over time, these centers enable data to inform workflow across the entire organization.</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93538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analytics has grown up and moved out. It’s no longer just an interface to legacy business intelligence products. In 2015, products with a fluid, mobile-first experience began to emerge. Working with data out in the world is going from being a chore to becoming a dynamic part of the analytics process.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6571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Internet of Things is poised to become even more prevalent in 2016. It seems that everything will have a sensor that sends information back to the mothership. Just think of all the data mobile devices are generating around the clock—and that’s just one piece. As the volume of </a:t>
            </a:r>
            <a:r>
              <a:rPr lang="en-US" dirty="0" err="1" smtClean="0"/>
              <a:t>IoT</a:t>
            </a:r>
            <a:r>
              <a:rPr lang="en-US" dirty="0" smtClean="0"/>
              <a:t> data grows, so does the potential for insights. Companies will look for tools that allow users to explore the data, then share their findings in a secure, governed, and interactive way.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97768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number of new technologies in the BI ecosystem. As these go to market, we’ll see gaps that need to be filled. There will be new companies to do just that. Hadoop accelerators, NoSQL data integration, </a:t>
            </a:r>
            <a:r>
              <a:rPr lang="en-US" dirty="0" err="1" smtClean="0"/>
              <a:t>IoT</a:t>
            </a:r>
            <a:r>
              <a:rPr lang="en-US" dirty="0" smtClean="0"/>
              <a:t> data integration, improved social media—each of these provide an opportunity for a new company to start up. In 2016, we’ll see the rise of the gap fillers, leading to a market consolidation. And organizations will continue to shift away from single solutions and embrace an open and flexible stack that includes these new technologies.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28413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4036630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3529196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3167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http://www.tableau.com/stories/customer/eliminating-reporting-bottleneck-ccbc#video1</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44759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Enterprise Reporting Systems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518534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sz="1100" dirty="0" smtClean="0">
                <a:solidFill>
                  <a:schemeClr val="bg1"/>
                </a:solidFill>
              </a:rPr>
              <a:t>Modern BI and Analytics Platform </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7923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5/24/2016 6:08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675775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http://get.tableau.com/gartner-magic-quadrant-2016.html</a:t>
            </a:r>
          </a:p>
          <a:p>
            <a:endParaRPr lang="en-US" dirty="0" smtClean="0"/>
          </a:p>
          <a:p>
            <a:pPr marL="0" marR="0" indent="0" algn="l" defTabSz="1097212" rtl="0" eaLnBrk="1" fontAlgn="auto" latinLnBrk="0" hangingPunct="1">
              <a:lnSpc>
                <a:spcPct val="90000"/>
              </a:lnSpc>
              <a:spcBef>
                <a:spcPts val="0"/>
              </a:spcBef>
              <a:spcAft>
                <a:spcPts val="400"/>
              </a:spcAft>
              <a:buClrTx/>
              <a:buSzTx/>
              <a:buFontTx/>
              <a:buNone/>
              <a:tabLst/>
              <a:defRPr/>
            </a:pPr>
            <a:r>
              <a:rPr lang="en-US" i="1" dirty="0" smtClean="0"/>
              <a:t>(For reference:  Gartner Magic Quadrant survey consists of analyst</a:t>
            </a:r>
            <a:r>
              <a:rPr lang="en-US" i="1" baseline="0" dirty="0" smtClean="0"/>
              <a:t> opinions and customer opinions</a:t>
            </a:r>
            <a:r>
              <a:rPr lang="en-US" i="1" dirty="0" smtClean="0"/>
              <a:t>, as gleaned from their BI-related inquiries to Gartner; an online survey of vendors' customers conducted during October 2014 (which yielded 2,083 responses); a questionnaire completed by the vendors; vendors' briefings, including product demonstrations, strategy and operations; an extensive RFP questionnaire inquiring how each vendor delivers specific features that make up the 13 critical capabilities (a toolkit with the RFP template will be published soon after this Magic Quadrant); a prepared video demonstration of how well vendor BI platforms address the 13 critical capabilities; and biscorecard.com research.)</a:t>
            </a:r>
            <a:r>
              <a:rPr lang="en-US" dirty="0" smtClean="0"/>
              <a:t> </a:t>
            </a:r>
          </a:p>
          <a:p>
            <a:endParaRPr lang="en-US" dirty="0" smtClean="0"/>
          </a:p>
          <a:p>
            <a:endParaRPr lang="en-US" dirty="0" smtClean="0"/>
          </a:p>
          <a:p>
            <a:r>
              <a:rPr lang="en-US" sz="1059" b="1" i="1" kern="1200" dirty="0" smtClean="0">
                <a:solidFill>
                  <a:schemeClr val="tx1"/>
                </a:solidFill>
                <a:effectLst/>
                <a:latin typeface="+mj-lt"/>
                <a:ea typeface="+mn-ea"/>
                <a:cs typeface="+mn-cs"/>
              </a:rPr>
              <a:t>What makes up the two axes – “ability to execute” and “completeness of vision”?</a:t>
            </a:r>
            <a:endParaRPr lang="en-US" sz="1059" b="0" i="0" kern="1200" dirty="0" smtClean="0">
              <a:solidFill>
                <a:schemeClr val="tx1"/>
              </a:solidFill>
              <a:effectLst/>
              <a:latin typeface="+mj-lt"/>
              <a:ea typeface="+mn-ea"/>
              <a:cs typeface="+mn-cs"/>
            </a:endParaRPr>
          </a:p>
          <a:p>
            <a:r>
              <a:rPr lang="en-US" sz="1059" b="1" i="0" kern="1200" dirty="0" smtClean="0">
                <a:solidFill>
                  <a:schemeClr val="tx1"/>
                </a:solidFill>
                <a:effectLst/>
                <a:latin typeface="+mj-lt"/>
                <a:ea typeface="+mn-ea"/>
                <a:cs typeface="+mn-cs"/>
              </a:rPr>
              <a:t>X: Completeness of vision</a:t>
            </a:r>
            <a:r>
              <a:rPr lang="en-US" sz="1059" b="0" i="0" kern="1200" dirty="0" smtClean="0">
                <a:solidFill>
                  <a:schemeClr val="tx1"/>
                </a:solidFill>
                <a:effectLst/>
                <a:latin typeface="+mj-lt"/>
                <a:ea typeface="+mn-ea"/>
                <a:cs typeface="+mn-cs"/>
              </a:rPr>
              <a:t> – Gartner analysts evaluate providers on their ability to convincingly articulate their current and future market direction, innovations, customer needs, and competitive forces, as well as how they map to the Gartner position. In other words, does this provider understand how market forces can be exploited to create opportunities for itself? Criteria here include market understanding, marketing strategy, sales strategy, product strategy, business model, industry/geographic strategy, innovation, and geographic strategy (new in 2016).</a:t>
            </a:r>
          </a:p>
          <a:p>
            <a:r>
              <a:rPr lang="en-US" sz="1059" b="0" i="0" kern="1200" dirty="0" smtClean="0">
                <a:solidFill>
                  <a:schemeClr val="tx1"/>
                </a:solidFill>
                <a:effectLst/>
                <a:latin typeface="+mj-lt"/>
                <a:ea typeface="+mn-ea"/>
                <a:cs typeface="+mn-cs"/>
              </a:rPr>
              <a:t> </a:t>
            </a:r>
          </a:p>
          <a:p>
            <a:r>
              <a:rPr lang="en-US" sz="1059" b="1" i="0" kern="1200" dirty="0" smtClean="0">
                <a:solidFill>
                  <a:schemeClr val="tx1"/>
                </a:solidFill>
                <a:effectLst/>
                <a:latin typeface="+mj-lt"/>
                <a:ea typeface="+mn-ea"/>
                <a:cs typeface="+mn-cs"/>
              </a:rPr>
              <a:t>Y: Ability to execute</a:t>
            </a:r>
            <a:r>
              <a:rPr lang="en-US" sz="1059" b="0" i="0" kern="1200" dirty="0" smtClean="0">
                <a:solidFill>
                  <a:schemeClr val="tx1"/>
                </a:solidFill>
                <a:effectLst/>
                <a:latin typeface="+mj-lt"/>
                <a:ea typeface="+mn-ea"/>
                <a:cs typeface="+mn-cs"/>
              </a:rPr>
              <a:t> – Can the providers successfully capitalize on their vision? This is about the quality of products and services, overall viability of the company, ability to respond to the market as customer needs evolve and market dynamics change, and customer experience. Marketing Execution and Operations NOT rated in 2016.</a:t>
            </a:r>
          </a:p>
          <a:p>
            <a:r>
              <a:rPr lang="en-US" sz="1059" b="0" i="0" kern="1200" dirty="0" smtClean="0">
                <a:solidFill>
                  <a:schemeClr val="tx1"/>
                </a:solidFill>
                <a:effectLst/>
                <a:latin typeface="+mj-lt"/>
                <a:ea typeface="+mn-ea"/>
                <a:cs typeface="+mn-cs"/>
              </a:rPr>
              <a:t> </a:t>
            </a:r>
          </a:p>
          <a:p>
            <a:r>
              <a:rPr lang="en-US" sz="1059" b="0" i="0" kern="1200" dirty="0" smtClean="0">
                <a:solidFill>
                  <a:schemeClr val="tx1"/>
                </a:solidFill>
                <a:effectLst/>
                <a:latin typeface="+mj-lt"/>
                <a:ea typeface="+mn-ea"/>
                <a:cs typeface="+mn-cs"/>
              </a:rPr>
              <a:t> </a:t>
            </a:r>
          </a:p>
          <a:p>
            <a:r>
              <a:rPr lang="en-US" sz="1059" b="1" i="0" kern="1200" dirty="0" smtClean="0">
                <a:solidFill>
                  <a:schemeClr val="tx1"/>
                </a:solidFill>
                <a:effectLst/>
                <a:latin typeface="+mj-lt"/>
                <a:ea typeface="+mn-ea"/>
                <a:cs typeface="+mn-cs"/>
              </a:rPr>
              <a:t>What is the criteria for the Magic Quadrant?</a:t>
            </a:r>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 </a:t>
            </a:r>
          </a:p>
          <a:p>
            <a:r>
              <a:rPr lang="en-US" sz="1059" b="0" i="0" kern="1200" dirty="0" smtClean="0">
                <a:solidFill>
                  <a:schemeClr val="tx1"/>
                </a:solidFill>
                <a:effectLst/>
                <a:latin typeface="+mj-lt"/>
                <a:ea typeface="+mn-ea"/>
                <a:cs typeface="+mn-cs"/>
              </a:rPr>
              <a:t>Criteria for the MQ is not static, they get updated each year to reflect changing market dynamics and user requirements. Vendors are evaluated based on key use cases Gartner sees. The Critical Capabilities Use cases are:</a:t>
            </a:r>
          </a:p>
          <a:p>
            <a:endParaRPr lang="en-US" dirty="0" smtClean="0"/>
          </a:p>
          <a:p>
            <a:endParaRPr lang="en-US" dirty="0" smtClean="0"/>
          </a:p>
          <a:p>
            <a:pPr fontAlgn="b"/>
            <a:r>
              <a:rPr lang="en-US" sz="1059" b="1" kern="1200" dirty="0" smtClean="0">
                <a:solidFill>
                  <a:schemeClr val="tx1"/>
                </a:solidFill>
                <a:effectLst/>
                <a:latin typeface="+mj-lt"/>
                <a:ea typeface="+mn-ea"/>
                <a:cs typeface="+mn-cs"/>
              </a:rPr>
              <a:t>se Cases</a:t>
            </a:r>
            <a:endParaRPr lang="en-US" dirty="0" smtClean="0">
              <a:effectLst/>
            </a:endParaRPr>
          </a:p>
          <a:p>
            <a:pPr fontAlgn="b"/>
            <a:r>
              <a:rPr lang="en-US" sz="1059" b="1" kern="1200" dirty="0" smtClean="0">
                <a:solidFill>
                  <a:schemeClr val="tx1"/>
                </a:solidFill>
                <a:effectLst/>
                <a:latin typeface="+mj-lt"/>
                <a:ea typeface="+mn-ea"/>
                <a:cs typeface="+mn-cs"/>
              </a:rPr>
              <a:t>Work flows</a:t>
            </a:r>
            <a:endParaRPr lang="en-US" dirty="0" smtClean="0">
              <a:effectLst/>
            </a:endParaRPr>
          </a:p>
          <a:p>
            <a:pPr fontAlgn="b"/>
            <a:r>
              <a:rPr lang="en-US" sz="1059" kern="1200" dirty="0" smtClean="0">
                <a:solidFill>
                  <a:schemeClr val="tx1"/>
                </a:solidFill>
                <a:effectLst/>
                <a:latin typeface="+mj-lt"/>
                <a:ea typeface="+mn-ea"/>
                <a:cs typeface="+mn-cs"/>
              </a:rPr>
              <a:t>Agile Centralized BI Provisioning</a:t>
            </a:r>
            <a:endParaRPr lang="en-US" dirty="0" smtClean="0">
              <a:effectLst/>
            </a:endParaRPr>
          </a:p>
          <a:p>
            <a:pPr fontAlgn="b"/>
            <a:r>
              <a:rPr lang="en-US" sz="1059" kern="1200" dirty="0" smtClean="0">
                <a:solidFill>
                  <a:schemeClr val="tx1"/>
                </a:solidFill>
                <a:effectLst/>
                <a:latin typeface="+mj-lt"/>
                <a:ea typeface="+mn-ea"/>
                <a:cs typeface="+mn-cs"/>
              </a:rPr>
              <a:t>Supports an agile IT-enabled workflow from data to centrally delivered-and-managed content using self-contained data management capabilities of the platform.</a:t>
            </a:r>
          </a:p>
          <a:p>
            <a:pPr fontAlgn="b"/>
            <a:endParaRPr lang="en-US" dirty="0" smtClean="0">
              <a:effectLst/>
            </a:endParaRPr>
          </a:p>
          <a:p>
            <a:pPr fontAlgn="b"/>
            <a:r>
              <a:rPr lang="en-US" sz="1059" kern="1200" dirty="0" smtClean="0">
                <a:solidFill>
                  <a:schemeClr val="tx1"/>
                </a:solidFill>
                <a:effectLst/>
                <a:latin typeface="+mj-lt"/>
                <a:ea typeface="+mn-ea"/>
                <a:cs typeface="+mn-cs"/>
              </a:rPr>
              <a:t>Decentralized Analytics</a:t>
            </a:r>
            <a:endParaRPr lang="en-US" dirty="0" smtClean="0">
              <a:effectLst/>
            </a:endParaRPr>
          </a:p>
          <a:p>
            <a:pPr fontAlgn="b"/>
            <a:r>
              <a:rPr lang="en-US" sz="1059" kern="1200" dirty="0" smtClean="0">
                <a:solidFill>
                  <a:schemeClr val="tx1"/>
                </a:solidFill>
                <a:effectLst/>
                <a:latin typeface="+mj-lt"/>
                <a:ea typeface="+mn-ea"/>
                <a:cs typeface="+mn-cs"/>
              </a:rPr>
              <a:t>Supports a workflow from data to self-service analytics.</a:t>
            </a:r>
          </a:p>
          <a:p>
            <a:pPr fontAlgn="b"/>
            <a:endParaRPr lang="en-US" dirty="0" smtClean="0">
              <a:effectLst/>
            </a:endParaRPr>
          </a:p>
          <a:p>
            <a:pPr fontAlgn="b"/>
            <a:r>
              <a:rPr lang="en-US" sz="1059" kern="1200" dirty="0" smtClean="0">
                <a:solidFill>
                  <a:schemeClr val="tx1"/>
                </a:solidFill>
                <a:effectLst/>
                <a:latin typeface="+mj-lt"/>
                <a:ea typeface="+mn-ea"/>
                <a:cs typeface="+mn-cs"/>
              </a:rPr>
              <a:t>Governed Data Discovery</a:t>
            </a:r>
            <a:endParaRPr lang="en-US" dirty="0" smtClean="0">
              <a:effectLst/>
            </a:endParaRPr>
          </a:p>
          <a:p>
            <a:pPr fontAlgn="b"/>
            <a:r>
              <a:rPr lang="en-US" sz="1059" kern="1200" dirty="0" smtClean="0">
                <a:solidFill>
                  <a:schemeClr val="tx1"/>
                </a:solidFill>
                <a:effectLst/>
                <a:latin typeface="+mj-lt"/>
                <a:ea typeface="+mn-ea"/>
                <a:cs typeface="+mn-cs"/>
              </a:rPr>
              <a:t>Supports a workflow from data to self-service analytics to systems-of-record, IT-managed content with governance, reusability and </a:t>
            </a:r>
            <a:r>
              <a:rPr lang="en-US" sz="1059" kern="1200" dirty="0" err="1" smtClean="0">
                <a:solidFill>
                  <a:schemeClr val="tx1"/>
                </a:solidFill>
                <a:effectLst/>
                <a:latin typeface="+mj-lt"/>
                <a:ea typeface="+mn-ea"/>
                <a:cs typeface="+mn-cs"/>
              </a:rPr>
              <a:t>promotability</a:t>
            </a:r>
            <a:r>
              <a:rPr lang="en-US" sz="1059" kern="1200" dirty="0" smtClean="0">
                <a:solidFill>
                  <a:schemeClr val="tx1"/>
                </a:solidFill>
                <a:effectLst/>
                <a:latin typeface="+mj-lt"/>
                <a:ea typeface="+mn-ea"/>
                <a:cs typeface="+mn-cs"/>
              </a:rPr>
              <a:t>.</a:t>
            </a:r>
          </a:p>
          <a:p>
            <a:pPr fontAlgn="b"/>
            <a:endParaRPr lang="en-US" dirty="0" smtClean="0">
              <a:effectLst/>
            </a:endParaRPr>
          </a:p>
          <a:p>
            <a:pPr fontAlgn="b"/>
            <a:r>
              <a:rPr lang="en-US" sz="1059" kern="1200" dirty="0" smtClean="0">
                <a:solidFill>
                  <a:schemeClr val="tx1"/>
                </a:solidFill>
                <a:effectLst/>
                <a:latin typeface="+mj-lt"/>
                <a:ea typeface="+mn-ea"/>
                <a:cs typeface="+mn-cs"/>
              </a:rPr>
              <a:t>OEM / Embedded BI</a:t>
            </a:r>
            <a:endParaRPr lang="en-US" dirty="0" smtClean="0">
              <a:effectLst/>
            </a:endParaRPr>
          </a:p>
          <a:p>
            <a:pPr fontAlgn="b"/>
            <a:r>
              <a:rPr lang="en-US" sz="1059" kern="1200" dirty="0" smtClean="0">
                <a:solidFill>
                  <a:schemeClr val="tx1"/>
                </a:solidFill>
                <a:effectLst/>
                <a:latin typeface="+mj-lt"/>
                <a:ea typeface="+mn-ea"/>
                <a:cs typeface="+mn-cs"/>
              </a:rPr>
              <a:t>Supports a workflow from data to embedded BI content in a process or application</a:t>
            </a:r>
          </a:p>
          <a:p>
            <a:pPr fontAlgn="b"/>
            <a:endParaRPr lang="en-US" dirty="0" smtClean="0">
              <a:effectLst/>
            </a:endParaRPr>
          </a:p>
          <a:p>
            <a:pPr fontAlgn="b"/>
            <a:r>
              <a:rPr lang="en-US" sz="1059" kern="1200" dirty="0" smtClean="0">
                <a:solidFill>
                  <a:schemeClr val="tx1"/>
                </a:solidFill>
                <a:effectLst/>
                <a:latin typeface="+mj-lt"/>
                <a:ea typeface="+mn-ea"/>
                <a:cs typeface="+mn-cs"/>
              </a:rPr>
              <a:t>Extranet Deployment</a:t>
            </a:r>
            <a:endParaRPr lang="en-US" dirty="0" smtClean="0">
              <a:effectLst/>
            </a:endParaRPr>
          </a:p>
          <a:p>
            <a:pPr fontAlgn="b"/>
            <a:r>
              <a:rPr lang="en-US" sz="1059" kern="1200" dirty="0" smtClean="0">
                <a:solidFill>
                  <a:schemeClr val="tx1"/>
                </a:solidFill>
                <a:effectLst/>
                <a:latin typeface="+mj-lt"/>
                <a:ea typeface="+mn-ea"/>
                <a:cs typeface="+mn-cs"/>
              </a:rPr>
              <a:t>Supports a workflow similar to Agile Centralized BI Provisioning for external customer access.</a:t>
            </a:r>
            <a:endParaRPr lang="en-US" dirty="0" smtClean="0">
              <a:effectLst/>
            </a:endParaRPr>
          </a:p>
          <a:p>
            <a:endParaRPr lang="en-US" dirty="0" smtClean="0"/>
          </a:p>
        </p:txBody>
      </p:sp>
    </p:spTree>
    <p:extLst>
      <p:ext uri="{BB962C8B-B14F-4D97-AF65-F5344CB8AC3E}">
        <p14:creationId xmlns:p14="http://schemas.microsoft.com/office/powerpoint/2010/main" val="1792482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we look more closely at product capability, we’ll see in this chart that tableau is well positioned with product capability and ease of use – thus driving modest size deployments and overall business benefits.   Gartner stated that conversations revealed a level of enthusiasm in being able to rapidly leverage insights from Tableau to impact the business.   Tableau also continues to invest in R&amp;D at a higher pace than other vendors to further its mission.</a:t>
            </a:r>
            <a:endParaRPr lang="en-US" dirty="0"/>
          </a:p>
        </p:txBody>
      </p:sp>
    </p:spTree>
    <p:extLst>
      <p:ext uri="{BB962C8B-B14F-4D97-AF65-F5344CB8AC3E}">
        <p14:creationId xmlns:p14="http://schemas.microsoft.com/office/powerpoint/2010/main" val="1238272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Tableau</a:t>
            </a:r>
            <a:r>
              <a:rPr lang="en-US" baseline="0" dirty="0" smtClean="0"/>
              <a:t> ranks high with not only with product quality but with the support that goes with it.   These are key components of customer experience and go hand in hand with ease of upgrade which is reflected in a low upgrade difficulty score. </a:t>
            </a:r>
            <a:endParaRPr lang="en-US" dirty="0"/>
          </a:p>
        </p:txBody>
      </p:sp>
    </p:spTree>
    <p:extLst>
      <p:ext uri="{BB962C8B-B14F-4D97-AF65-F5344CB8AC3E}">
        <p14:creationId xmlns:p14="http://schemas.microsoft.com/office/powerpoint/2010/main" val="2604434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outcome of the magic quadrant in identifying a shift in the market to data discovery, Gartner further explored how vendors supported and balanced ease of use for business users while providing an IT governed environment.  In a</a:t>
            </a:r>
            <a:r>
              <a:rPr lang="en-US" baseline="0" dirty="0" smtClean="0"/>
              <a:t> </a:t>
            </a:r>
            <a:r>
              <a:rPr lang="en-US" dirty="0" smtClean="0"/>
              <a:t>complementary report to the magic quadrant, Gartner stated, “Data discovery vendors that excel at decentralized and governed data discovery are the easiest to use, deliver higher business benefits, and enable a broader set of users to conduct more complex and advanced types of analysis without the [direct] assistance of IT.   They also deliver higher business benefits than most other vendors.”  Tableau was well positioned by Gartner as the highest ranked vendor for governed data discovery.</a:t>
            </a:r>
            <a:endParaRPr lang="en-US" dirty="0"/>
          </a:p>
        </p:txBody>
      </p:sp>
    </p:spTree>
    <p:extLst>
      <p:ext uri="{BB962C8B-B14F-4D97-AF65-F5344CB8AC3E}">
        <p14:creationId xmlns:p14="http://schemas.microsoft.com/office/powerpoint/2010/main" val="7422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Microsoft</a:t>
            </a:r>
          </a:p>
          <a:p>
            <a:r>
              <a:rPr lang="en-US" sz="1059" b="0" i="0" kern="1200" dirty="0" smtClean="0">
                <a:solidFill>
                  <a:schemeClr val="tx1"/>
                </a:solidFill>
                <a:effectLst/>
                <a:latin typeface="+mj-lt"/>
                <a:ea typeface="+mn-ea"/>
                <a:cs typeface="+mn-cs"/>
              </a:rPr>
              <a:t>“Microsoft is the overall vision leader in the Magic Quadrant as it has the most complete vision of all vendor included as its BI and analytics leadership team has clearly demonstrated its commitment and focus to Power BI.  Power BI is at the center of Microsoft’s Azure story which includes Azure ML, HD Insights, Stream Analytics, etc. which solidifies its status as an area of continued strategic investment and innovation. Cortana Analytics is an umbrella for several of these offerings.  Its market execution of Power BI 2.0, which was released in July 2015, is greatly improved compared to its initial launch of Power BI that failed to gain any traction in the market due to the confusing packaging, positioning and infrastructure prerequisites that few organizations could easily satisfy.”</a:t>
            </a:r>
          </a:p>
          <a:p>
            <a:r>
              <a:rPr lang="en-US" sz="1059" b="0" i="0" kern="1200" dirty="0" smtClean="0">
                <a:solidFill>
                  <a:schemeClr val="tx1"/>
                </a:solidFill>
                <a:effectLst/>
                <a:latin typeface="+mj-lt"/>
                <a:ea typeface="+mn-ea"/>
                <a:cs typeface="+mn-cs"/>
              </a:rPr>
              <a:t> </a:t>
            </a:r>
          </a:p>
          <a:p>
            <a:r>
              <a:rPr lang="en-US" sz="1059" b="0" i="0" kern="1200" dirty="0" err="1" smtClean="0">
                <a:solidFill>
                  <a:schemeClr val="tx1"/>
                </a:solidFill>
                <a:effectLst/>
                <a:latin typeface="+mj-lt"/>
                <a:ea typeface="+mn-ea"/>
                <a:cs typeface="+mn-cs"/>
              </a:rPr>
              <a:t>PowerBI</a:t>
            </a:r>
            <a:r>
              <a:rPr lang="en-US" sz="1059" b="0" i="0" kern="1200" dirty="0" smtClean="0">
                <a:solidFill>
                  <a:schemeClr val="tx1"/>
                </a:solidFill>
                <a:effectLst/>
                <a:latin typeface="+mj-lt"/>
                <a:ea typeface="+mn-ea"/>
                <a:cs typeface="+mn-cs"/>
              </a:rPr>
              <a:t> has gotten points with Gartner this year for giving users a streamlined workflow in providing self-service data prep, data discovery and dashboards in a low-cost package. What’s changed from 2014 is that it no longer dependent on Excel for authoring, and does not require SharePoint for content distribution when deployed via Azure Cloud. MS is expanding its partner ecosystem to provide mobile, pre-packaged connectors and dashboard content.</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Strengths</a:t>
            </a:r>
          </a:p>
          <a:p>
            <a:pPr lvl="0" defTabSz="914400" eaLnBrk="0" fontAlgn="base" hangingPunct="0">
              <a:spcBef>
                <a:spcPct val="0"/>
              </a:spcBef>
              <a:spcAft>
                <a:spcPct val="0"/>
              </a:spcAft>
              <a:buSzTx/>
            </a:pPr>
            <a:r>
              <a:rPr lang="en-US" sz="2000" dirty="0" smtClean="0"/>
              <a:t>“</a:t>
            </a:r>
            <a:r>
              <a:rPr lang="en-US" altLang="en-US" sz="2000" dirty="0" smtClean="0"/>
              <a:t>Microsoft's cloud-based delivery model and </a:t>
            </a:r>
            <a:r>
              <a:rPr lang="en-US" altLang="en-US" sz="2000" b="1" dirty="0" smtClean="0"/>
              <a:t>low per-user pricing offers a low TCO </a:t>
            </a:r>
            <a:r>
              <a:rPr lang="en-US" altLang="en-US" sz="2000" dirty="0" smtClean="0"/>
              <a:t>— one of the top three reasons why customers selected it, in addition to ease of use for business users and the availability of skilled resources.”</a:t>
            </a:r>
          </a:p>
          <a:p>
            <a:pPr lvl="0" defTabSz="914400" eaLnBrk="0" fontAlgn="base" hangingPunct="0">
              <a:spcBef>
                <a:spcPct val="0"/>
              </a:spcBef>
              <a:spcAft>
                <a:spcPct val="0"/>
              </a:spcAft>
              <a:buSzTx/>
            </a:pPr>
            <a:endParaRPr lang="en-US" altLang="en-US" sz="2000" dirty="0" smtClean="0"/>
          </a:p>
          <a:p>
            <a:pPr lvl="0" defTabSz="914400" eaLnBrk="0" fontAlgn="base" hangingPunct="0">
              <a:spcBef>
                <a:spcPct val="0"/>
              </a:spcBef>
              <a:spcAft>
                <a:spcPct val="0"/>
              </a:spcAft>
              <a:buSzTx/>
            </a:pPr>
            <a:r>
              <a:rPr lang="en-US" altLang="en-US" sz="2000" dirty="0" smtClean="0"/>
              <a:t>“Microsoft has substantially lowered the price of Power BI — from its original $39.95 per user per month to </a:t>
            </a:r>
            <a:r>
              <a:rPr lang="en-US" altLang="en-US" sz="2000" b="1" dirty="0" smtClean="0"/>
              <a:t>$9.95 </a:t>
            </a:r>
            <a:r>
              <a:rPr lang="en-US" altLang="en-US" sz="2000" dirty="0" smtClean="0"/>
              <a:t>per user per month — making it one of the </a:t>
            </a:r>
            <a:r>
              <a:rPr lang="en-US" altLang="en-US" sz="2000" b="1" dirty="0" smtClean="0"/>
              <a:t>lowest-priced solutions on the market</a:t>
            </a:r>
            <a:r>
              <a:rPr lang="en-US" altLang="en-US" sz="2000" dirty="0" smtClean="0"/>
              <a:t>.  The lower price point, in addition to substantial product improvements, explains the strong uptake by 90,000 organizations (</a:t>
            </a:r>
            <a:r>
              <a:rPr lang="en-US" altLang="en-US" sz="2000" b="1" dirty="0" smtClean="0"/>
              <a:t>according to Microsoft</a:t>
            </a:r>
            <a:r>
              <a:rPr lang="en-US" altLang="en-US" sz="2000" dirty="0" smtClean="0"/>
              <a:t>).”</a:t>
            </a:r>
          </a:p>
          <a:p>
            <a:pPr marL="457200" lvl="1" defTabSz="914400" eaLnBrk="0" fontAlgn="base" hangingPunct="0">
              <a:spcBef>
                <a:spcPct val="0"/>
              </a:spcBef>
              <a:spcAft>
                <a:spcPct val="0"/>
              </a:spcAft>
              <a:buSzTx/>
            </a:pPr>
            <a:endParaRPr lang="en-US" altLang="en-US" sz="2000" dirty="0" smtClean="0"/>
          </a:p>
          <a:p>
            <a:pPr defTabSz="914400">
              <a:buSzTx/>
            </a:pPr>
            <a:r>
              <a:rPr lang="en-US" altLang="en-US" sz="2000" dirty="0" smtClean="0"/>
              <a:t>“Microsoft ranks in the top quartile for achievement of business benefits, with high scores in its use for monetizing data, improving customer service and increasing revenue, as well as delivering better insights to more users.”</a:t>
            </a:r>
          </a:p>
          <a:p>
            <a:pPr marL="457200" lvl="1" defTabSz="914400" eaLnBrk="0" fontAlgn="base" hangingPunct="0">
              <a:spcBef>
                <a:spcPct val="0"/>
              </a:spcBef>
              <a:spcAft>
                <a:spcPct val="0"/>
              </a:spcAft>
              <a:buSzTx/>
            </a:pPr>
            <a:r>
              <a:rPr lang="en-US" altLang="en-US" sz="2000" dirty="0" smtClean="0"/>
              <a:t> </a:t>
            </a:r>
          </a:p>
          <a:p>
            <a:pPr lvl="0" defTabSz="914400" eaLnBrk="0" fontAlgn="base" hangingPunct="0">
              <a:spcBef>
                <a:spcPct val="0"/>
              </a:spcBef>
              <a:spcAft>
                <a:spcPct val="0"/>
              </a:spcAft>
              <a:buSzTx/>
            </a:pPr>
            <a:r>
              <a:rPr lang="en-US" altLang="en-US" sz="2000" dirty="0" smtClean="0"/>
              <a:t>“Microsoft now has </a:t>
            </a:r>
            <a:r>
              <a:rPr lang="en-US" altLang="en-US" sz="2000" b="1" dirty="0" smtClean="0"/>
              <a:t>prebuilt connectors </a:t>
            </a:r>
            <a:r>
              <a:rPr lang="en-US" altLang="en-US" sz="2000" dirty="0" smtClean="0"/>
              <a:t>(and content) to Facebook, Salesforce, Dynamics CRM, Google Analytics, </a:t>
            </a:r>
            <a:r>
              <a:rPr lang="en-US" altLang="en-US" sz="2000" dirty="0" err="1" smtClean="0"/>
              <a:t>Zendesk</a:t>
            </a:r>
            <a:r>
              <a:rPr lang="en-US" altLang="en-US" sz="2000" dirty="0" smtClean="0"/>
              <a:t> and </a:t>
            </a:r>
            <a:r>
              <a:rPr lang="en-US" altLang="en-US" sz="2000" dirty="0" err="1" smtClean="0"/>
              <a:t>Marketo</a:t>
            </a:r>
            <a:r>
              <a:rPr lang="en-US" altLang="en-US" sz="2000" dirty="0" smtClean="0"/>
              <a:t>, to name a few.”</a:t>
            </a:r>
          </a:p>
          <a:p>
            <a:pPr marL="457200" lvl="1" defTabSz="914400" eaLnBrk="0" fontAlgn="base" hangingPunct="0">
              <a:spcBef>
                <a:spcPct val="0"/>
              </a:spcBef>
              <a:spcAft>
                <a:spcPct val="0"/>
              </a:spcAft>
              <a:buSzTx/>
            </a:pPr>
            <a:endParaRPr lang="en-US" altLang="en-US" sz="2000" dirty="0" smtClean="0"/>
          </a:p>
          <a:p>
            <a:pPr defTabSz="914400">
              <a:buSzTx/>
            </a:pPr>
            <a:r>
              <a:rPr lang="en-US" altLang="en-US" sz="2000" dirty="0" smtClean="0"/>
              <a:t>“Microsoft's </a:t>
            </a:r>
            <a:r>
              <a:rPr lang="en-US" altLang="en-US" sz="2000" b="1" dirty="0" smtClean="0"/>
              <a:t>vision to provide natural-language query and generation via its Cortana</a:t>
            </a:r>
            <a:r>
              <a:rPr lang="en-US" altLang="en-US" sz="2000" dirty="0" smtClean="0"/>
              <a:t> personal digital assistant, together with its strong partner network and its strategy to provide prebuilt solutions, positions it </a:t>
            </a:r>
            <a:r>
              <a:rPr lang="en-US" altLang="en-US" sz="2000" b="1" dirty="0" smtClean="0"/>
              <a:t>furthest to the right on the Completeness of Vision axis.”</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Weaknesses</a:t>
            </a:r>
            <a:endParaRPr lang="en-US" altLang="en-US" sz="1100" dirty="0" smtClean="0"/>
          </a:p>
          <a:p>
            <a:pPr lvl="0" defTabSz="914400" eaLnBrk="0" fontAlgn="base" hangingPunct="0">
              <a:spcBef>
                <a:spcPct val="0"/>
              </a:spcBef>
              <a:spcAft>
                <a:spcPct val="0"/>
              </a:spcAft>
              <a:buSzTx/>
            </a:pPr>
            <a:r>
              <a:rPr lang="en-US" altLang="en-US" sz="1100" dirty="0" smtClean="0"/>
              <a:t>“The </a:t>
            </a:r>
            <a:r>
              <a:rPr lang="en-US" altLang="en-US" sz="1100" b="1" dirty="0" smtClean="0"/>
              <a:t>newness</a:t>
            </a:r>
            <a:r>
              <a:rPr lang="en-US" altLang="en-US" sz="1100" dirty="0" smtClean="0"/>
              <a:t> of the product and its </a:t>
            </a:r>
            <a:r>
              <a:rPr lang="en-US" altLang="en-US" sz="1100" b="1" dirty="0" smtClean="0"/>
              <a:t>cloud only delivery model </a:t>
            </a:r>
            <a:r>
              <a:rPr lang="en-US" altLang="en-US" sz="1100" dirty="0" smtClean="0"/>
              <a:t>may contribute to Microsoft's ranking in the </a:t>
            </a:r>
            <a:r>
              <a:rPr lang="en-US" altLang="en-US" sz="1100" b="1" dirty="0" smtClean="0"/>
              <a:t>bottom third for deployment size</a:t>
            </a:r>
            <a:r>
              <a:rPr lang="en-US" altLang="en-US" sz="1100" dirty="0" smtClean="0"/>
              <a:t>, with an average of 192 users. Eleven percent of surveyed customers cited the </a:t>
            </a:r>
            <a:r>
              <a:rPr lang="en-US" altLang="en-US" sz="1100" b="1" dirty="0" smtClean="0"/>
              <a:t>inability to support a large number of users as a limitation to broader deployment</a:t>
            </a:r>
            <a:r>
              <a:rPr lang="en-US" altLang="en-US" sz="1100" dirty="0" smtClean="0"/>
              <a:t>.”</a:t>
            </a:r>
          </a:p>
          <a:p>
            <a:pPr lvl="0" defTabSz="914400" eaLnBrk="0" fontAlgn="base" hangingPunct="0">
              <a:spcBef>
                <a:spcPct val="0"/>
              </a:spcBef>
              <a:spcAft>
                <a:spcPct val="0"/>
              </a:spcAft>
              <a:buSzTx/>
            </a:pPr>
            <a:endParaRPr lang="en-US" altLang="en-US" sz="1100" dirty="0" smtClean="0"/>
          </a:p>
          <a:p>
            <a:pPr lvl="0" defTabSz="914400" eaLnBrk="0" fontAlgn="base" hangingPunct="0">
              <a:spcBef>
                <a:spcPct val="0"/>
              </a:spcBef>
              <a:spcAft>
                <a:spcPct val="0"/>
              </a:spcAft>
              <a:buSzTx/>
            </a:pPr>
            <a:r>
              <a:rPr lang="en-US" altLang="en-US" sz="1100" dirty="0" smtClean="0"/>
              <a:t>“Microsoft scores </a:t>
            </a:r>
            <a:r>
              <a:rPr lang="en-US" altLang="en-US" sz="1100" b="1" dirty="0" smtClean="0"/>
              <a:t>low on product capabilities</a:t>
            </a:r>
            <a:r>
              <a:rPr lang="en-US" altLang="en-US" sz="1100" dirty="0" smtClean="0"/>
              <a:t> for advanced analytics within Power BI. Even </a:t>
            </a:r>
            <a:r>
              <a:rPr lang="en-US" altLang="en-US" sz="1100" b="1" dirty="0" smtClean="0"/>
              <a:t>simple forecasting must be done externally within Excel.</a:t>
            </a:r>
            <a:r>
              <a:rPr lang="en-US" altLang="en-US" sz="1100" dirty="0" smtClean="0"/>
              <a:t>”</a:t>
            </a:r>
          </a:p>
          <a:p>
            <a:pPr lvl="0" defTabSz="914400" eaLnBrk="0" fontAlgn="base" hangingPunct="0">
              <a:spcBef>
                <a:spcPct val="0"/>
              </a:spcBef>
              <a:spcAft>
                <a:spcPct val="0"/>
              </a:spcAft>
              <a:buSzTx/>
            </a:pPr>
            <a:endParaRPr lang="en-US" altLang="en-US" sz="1100" dirty="0" smtClean="0"/>
          </a:p>
          <a:p>
            <a:pPr lvl="0" defTabSz="914400" eaLnBrk="0" fontAlgn="base" hangingPunct="0">
              <a:spcBef>
                <a:spcPct val="0"/>
              </a:spcBef>
              <a:spcAft>
                <a:spcPct val="0"/>
              </a:spcAft>
              <a:buSzTx/>
            </a:pPr>
            <a:r>
              <a:rPr lang="en-US" altLang="en-US" sz="1100" dirty="0" smtClean="0"/>
              <a:t>“Microsoft was rated in the </a:t>
            </a:r>
            <a:r>
              <a:rPr lang="en-US" altLang="en-US" sz="1100" b="1" dirty="0" smtClean="0"/>
              <a:t>bottom quartile for breadth of use</a:t>
            </a:r>
            <a:r>
              <a:rPr lang="en-US" altLang="en-US" sz="1100" dirty="0" smtClean="0"/>
              <a:t>, which looks at the percentage of users that use the product for a range of BI styles from viewing reports, creating personalized dashboards and doing simple ad hoc analysis, to performing complex queries, data preparation and using predictive models. Microsoft Power BI is </a:t>
            </a:r>
            <a:r>
              <a:rPr lang="en-US" altLang="en-US" sz="1100" b="1" dirty="0" smtClean="0"/>
              <a:t>mainly being used for parameterized reports and dashboards</a:t>
            </a:r>
            <a:r>
              <a:rPr lang="en-US" altLang="en-US" sz="1100" dirty="0" smtClean="0"/>
              <a:t>”</a:t>
            </a:r>
          </a:p>
          <a:p>
            <a:pPr lvl="0" defTabSz="914400" eaLnBrk="0" fontAlgn="base" hangingPunct="0">
              <a:spcBef>
                <a:spcPct val="0"/>
              </a:spcBef>
              <a:spcAft>
                <a:spcPct val="0"/>
              </a:spcAft>
              <a:buSzTx/>
            </a:pPr>
            <a:endParaRPr lang="en-US" altLang="en-US" sz="1100" dirty="0" smtClean="0"/>
          </a:p>
          <a:p>
            <a:pPr lvl="0" defTabSz="914400" eaLnBrk="0" fontAlgn="base" hangingPunct="0">
              <a:spcBef>
                <a:spcPct val="0"/>
              </a:spcBef>
              <a:spcAft>
                <a:spcPct val="0"/>
              </a:spcAft>
              <a:buSzTx/>
            </a:pPr>
            <a:r>
              <a:rPr lang="en-US" altLang="en-US" sz="1100" dirty="0" smtClean="0"/>
              <a:t>“Microsoft was ranked in the </a:t>
            </a:r>
            <a:r>
              <a:rPr lang="en-US" altLang="en-US" sz="1100" b="1" dirty="0" smtClean="0"/>
              <a:t>bottom quartile for sales experience </a:t>
            </a:r>
            <a:r>
              <a:rPr lang="en-US" altLang="en-US" sz="1100" dirty="0" smtClean="0"/>
              <a:t>by survey references. This can be partly attributed to its </a:t>
            </a:r>
            <a:r>
              <a:rPr lang="en-US" altLang="en-US" sz="1100" b="1" dirty="0" smtClean="0"/>
              <a:t>frequent changes in pricing and packaging, as well the lack of a BI and analytics-focused sales force</a:t>
            </a:r>
            <a:r>
              <a:rPr lang="en-US" altLang="en-US" sz="1100" dirty="0" smtClean="0"/>
              <a:t>.”</a:t>
            </a:r>
          </a:p>
          <a:p>
            <a:endParaRPr lang="en-US" sz="1059" b="0" i="0" kern="1200" dirty="0" smtClean="0">
              <a:solidFill>
                <a:schemeClr val="tx1"/>
              </a:solidFill>
              <a:effectLst/>
              <a:latin typeface="+mj-lt"/>
              <a:ea typeface="+mn-ea"/>
              <a:cs typeface="+mn-cs"/>
            </a:endParaRP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2402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Domo</a:t>
            </a:r>
          </a:p>
          <a:p>
            <a:r>
              <a:rPr lang="en-US" sz="1059" b="0" i="0" kern="1200" dirty="0" smtClean="0">
                <a:solidFill>
                  <a:schemeClr val="tx1"/>
                </a:solidFill>
                <a:effectLst/>
                <a:latin typeface="+mj-lt"/>
                <a:ea typeface="+mn-ea"/>
                <a:cs typeface="+mn-cs"/>
              </a:rPr>
              <a:t>Although Domo has been making a lot of noise in the market place, Gartner considers them a niche player and says their “primary focus on delivering easy-to-use management dashboards to executives and business users which is a relatively narrow focus in this market and lacks overall product vision relative to the other vendors on the Magic Quadrant.” Domo lacks the data discovery aspects and visual analytics depth core to Tableau. So, they are not a solution for analysts and BI experts.”</a:t>
            </a:r>
          </a:p>
          <a:p>
            <a:r>
              <a:rPr lang="en-US" sz="1059" b="0" i="0" kern="1200" dirty="0" smtClean="0">
                <a:solidFill>
                  <a:schemeClr val="tx1"/>
                </a:solidFill>
                <a:effectLst/>
                <a:latin typeface="+mj-lt"/>
                <a:ea typeface="+mn-ea"/>
                <a:cs typeface="+mn-cs"/>
              </a:rPr>
              <a:t> </a:t>
            </a:r>
          </a:p>
          <a:p>
            <a:r>
              <a:rPr lang="en-US" sz="1059" b="0" i="0" kern="1200" dirty="0" smtClean="0">
                <a:solidFill>
                  <a:schemeClr val="tx1"/>
                </a:solidFill>
                <a:effectLst/>
                <a:latin typeface="+mj-lt"/>
                <a:ea typeface="+mn-ea"/>
                <a:cs typeface="+mn-cs"/>
              </a:rPr>
              <a:t>In addition, Domo is cloud-based only, in which all data (whether it’s stored on-premises or in cloud applications) need to be moved to Domo’s cloud data store, limiting a customer’s choice in keeping their data on-prem. On data exploration limitations – Domo’s data cannot be modeled into hierarchies. It lacks </a:t>
            </a:r>
            <a:r>
              <a:rPr lang="en-US" sz="1059" b="0" i="0" kern="1200" dirty="0" err="1" smtClean="0">
                <a:solidFill>
                  <a:schemeClr val="tx1"/>
                </a:solidFill>
                <a:effectLst/>
                <a:latin typeface="+mj-lt"/>
                <a:ea typeface="+mn-ea"/>
                <a:cs typeface="+mn-cs"/>
              </a:rPr>
              <a:t>adhoc</a:t>
            </a:r>
            <a:r>
              <a:rPr lang="en-US" sz="1059" b="0" i="0" kern="1200" dirty="0" smtClean="0">
                <a:solidFill>
                  <a:schemeClr val="tx1"/>
                </a:solidFill>
                <a:effectLst/>
                <a:latin typeface="+mj-lt"/>
                <a:ea typeface="+mn-ea"/>
                <a:cs typeface="+mn-cs"/>
              </a:rPr>
              <a:t> query capabilities. Filtering on a dashboard is limited and there’s no advanced data exploration capabilities. Gartner’s inquiries with customers found a wide range of prices, depending on the number of users and date of adoption. Prices range from $750 to $1500 per user, plus a $60,000 platform fee (source: Gartner Domo Brings Cloud-Based Dashboards to Business Executives).</a:t>
            </a:r>
          </a:p>
          <a:p>
            <a:endParaRPr lang="en-US" sz="1059" b="0" i="0" kern="1200" dirty="0" smtClean="0">
              <a:solidFill>
                <a:schemeClr val="tx1"/>
              </a:solidFill>
              <a:effectLst/>
              <a:latin typeface="+mj-lt"/>
              <a:ea typeface="+mn-ea"/>
              <a:cs typeface="+mn-cs"/>
            </a:endParaRPr>
          </a:p>
          <a:p>
            <a:pPr lvl="0" defTabSz="914400" eaLnBrk="0" fontAlgn="base" hangingPunct="0">
              <a:spcBef>
                <a:spcPct val="0"/>
              </a:spcBef>
              <a:spcAft>
                <a:spcPct val="0"/>
              </a:spcAft>
              <a:buSzTx/>
            </a:pPr>
            <a:endParaRPr lang="en-US" altLang="en-US" sz="1100" dirty="0" smtClean="0"/>
          </a:p>
          <a:p>
            <a:r>
              <a:rPr lang="en-US" altLang="en-US" sz="1100" dirty="0" smtClean="0"/>
              <a:t>“</a:t>
            </a:r>
            <a:r>
              <a:rPr lang="en-US" sz="1100" dirty="0" smtClean="0"/>
              <a:t>Domo's primary focus is on rapid deployment of easy-to-use management dashboards to executives and business users, which is a </a:t>
            </a:r>
            <a:r>
              <a:rPr lang="en-US" sz="1100" b="1" dirty="0" smtClean="0"/>
              <a:t>relatively narrow focus in this market</a:t>
            </a:r>
          </a:p>
          <a:p>
            <a:endParaRPr lang="en-US" sz="1100" dirty="0" smtClean="0"/>
          </a:p>
          <a:p>
            <a:r>
              <a:rPr lang="en-US" sz="1100" dirty="0" smtClean="0"/>
              <a:t>“Gartner inquiries for Domo are up significantly this year, and there were almost 500 searches for "Domo" on gartner.com during the past year, which is only slightly less than for "</a:t>
            </a:r>
            <a:r>
              <a:rPr lang="en-US" sz="1100" dirty="0" err="1" smtClean="0"/>
              <a:t>Qlik</a:t>
            </a:r>
            <a:r>
              <a:rPr lang="en-US" sz="1100" dirty="0" smtClean="0"/>
              <a:t>" (</a:t>
            </a:r>
            <a:r>
              <a:rPr lang="en-US" sz="1100" b="1" dirty="0" smtClean="0"/>
              <a:t>though only about one quarter the number for "Tableau").</a:t>
            </a:r>
          </a:p>
          <a:p>
            <a:endParaRPr lang="en-US" sz="1100" dirty="0" smtClean="0"/>
          </a:p>
          <a:p>
            <a:r>
              <a:rPr lang="en-US" sz="1100" dirty="0" smtClean="0"/>
              <a:t>“Domo's cloud-only approach may not suit organizations with primarily on-premises data sources. Domo offers a desktop tool for loading on-premises data into its cloud, but this tool is </a:t>
            </a:r>
            <a:r>
              <a:rPr lang="en-US" sz="1100" b="1" dirty="0" smtClean="0"/>
              <a:t>less business friendly than other components of the platform</a:t>
            </a:r>
            <a:r>
              <a:rPr lang="en-US" sz="1100" dirty="0" smtClean="0"/>
              <a:t>.”</a:t>
            </a:r>
          </a:p>
          <a:p>
            <a:endParaRPr lang="en-US" sz="1100" dirty="0" smtClean="0"/>
          </a:p>
          <a:p>
            <a:r>
              <a:rPr lang="en-US" sz="1100" dirty="0" smtClean="0"/>
              <a:t>“Its data discovery features are </a:t>
            </a:r>
            <a:r>
              <a:rPr lang="en-US" sz="1100" b="1" dirty="0" smtClean="0"/>
              <a:t>works in progress, particularly when compared with the market leaders</a:t>
            </a:r>
            <a:r>
              <a:rPr lang="en-US" sz="1100" dirty="0" smtClean="0"/>
              <a:t>. This is consistent with, and the reason for, Domo's </a:t>
            </a:r>
            <a:r>
              <a:rPr lang="en-US" sz="1100" b="1" dirty="0" smtClean="0"/>
              <a:t>below-average score for complexity of analysis</a:t>
            </a:r>
            <a:r>
              <a:rPr lang="en-US" sz="1100" dirty="0" smtClean="0"/>
              <a:t>.</a:t>
            </a:r>
          </a:p>
          <a:p>
            <a:endParaRPr lang="en-US" sz="1100" dirty="0" smtClean="0"/>
          </a:p>
          <a:p>
            <a:r>
              <a:rPr lang="en-US" sz="1100" dirty="0" smtClean="0"/>
              <a:t>“Domo's </a:t>
            </a:r>
            <a:r>
              <a:rPr lang="en-US" sz="1100" b="1" dirty="0" smtClean="0"/>
              <a:t>support is rated in the bottom quartile</a:t>
            </a:r>
            <a:r>
              <a:rPr lang="en-US" sz="1100" dirty="0" smtClean="0"/>
              <a:t> and customers cite this (more than with most other vendors) as one of the biggest limitations to its broader deployment.”</a:t>
            </a:r>
          </a:p>
          <a:p>
            <a:endParaRPr lang="en-US" sz="1100" dirty="0" smtClean="0"/>
          </a:p>
          <a:p>
            <a:r>
              <a:rPr lang="en-US" sz="1100" dirty="0" smtClean="0"/>
              <a:t>“training, availability of skills and user community are rated as </a:t>
            </a:r>
            <a:r>
              <a:rPr lang="en-US" sz="1100" b="1" dirty="0" smtClean="0"/>
              <a:t>below average.</a:t>
            </a:r>
          </a:p>
          <a:p>
            <a:endParaRPr lang="en-US" sz="1100" dirty="0" smtClean="0"/>
          </a:p>
          <a:p>
            <a:endParaRPr lang="en-US" sz="1400" dirty="0" smtClean="0"/>
          </a:p>
          <a:p>
            <a:endParaRPr lang="en-US" sz="1059" b="0" i="0" kern="1200" dirty="0" smtClean="0">
              <a:solidFill>
                <a:schemeClr val="tx1"/>
              </a:solidFill>
              <a:effectLst/>
              <a:latin typeface="+mj-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4669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err="1" smtClean="0">
                <a:solidFill>
                  <a:schemeClr val="tx1"/>
                </a:solidFill>
                <a:effectLst/>
                <a:latin typeface="+mj-lt"/>
                <a:ea typeface="+mn-ea"/>
                <a:cs typeface="+mn-cs"/>
              </a:rPr>
              <a:t>Qlik</a:t>
            </a:r>
            <a:r>
              <a:rPr lang="en-US" sz="1059" b="0" i="0" kern="1200" dirty="0" smtClean="0">
                <a:solidFill>
                  <a:schemeClr val="tx1"/>
                </a:solidFill>
                <a:effectLst/>
                <a:latin typeface="+mj-lt"/>
                <a:ea typeface="+mn-ea"/>
                <a:cs typeface="+mn-cs"/>
              </a:rPr>
              <a:t> has dramatically improved and clarified its messaging to the market around </a:t>
            </a:r>
            <a:r>
              <a:rPr lang="en-US" sz="1059" b="0" i="0" kern="1200" dirty="0" err="1" smtClean="0">
                <a:solidFill>
                  <a:schemeClr val="tx1"/>
                </a:solidFill>
                <a:effectLst/>
                <a:latin typeface="+mj-lt"/>
                <a:ea typeface="+mn-ea"/>
                <a:cs typeface="+mn-cs"/>
              </a:rPr>
              <a:t>Qlik</a:t>
            </a:r>
            <a:r>
              <a:rPr lang="en-US" sz="1059" b="0" i="0" kern="1200" dirty="0" smtClean="0">
                <a:solidFill>
                  <a:schemeClr val="tx1"/>
                </a:solidFill>
                <a:effectLst/>
                <a:latin typeface="+mj-lt"/>
                <a:ea typeface="+mn-ea"/>
                <a:cs typeface="+mn-cs"/>
              </a:rPr>
              <a:t> Sense and </a:t>
            </a:r>
            <a:r>
              <a:rPr lang="en-US" sz="1059" b="0" i="0" kern="1200" dirty="0" err="1" smtClean="0">
                <a:solidFill>
                  <a:schemeClr val="tx1"/>
                </a:solidFill>
                <a:effectLst/>
                <a:latin typeface="+mj-lt"/>
                <a:ea typeface="+mn-ea"/>
                <a:cs typeface="+mn-cs"/>
              </a:rPr>
              <a:t>QlikView</a:t>
            </a:r>
            <a:r>
              <a:rPr lang="en-US" sz="1059" b="0" i="0" kern="1200" dirty="0" smtClean="0">
                <a:solidFill>
                  <a:schemeClr val="tx1"/>
                </a:solidFill>
                <a:effectLst/>
                <a:latin typeface="+mj-lt"/>
                <a:ea typeface="+mn-ea"/>
                <a:cs typeface="+mn-cs"/>
              </a:rPr>
              <a:t> which positions </a:t>
            </a:r>
            <a:r>
              <a:rPr lang="en-US" sz="1059" b="0" i="0" kern="1200" dirty="0" err="1" smtClean="0">
                <a:solidFill>
                  <a:schemeClr val="tx1"/>
                </a:solidFill>
                <a:effectLst/>
                <a:latin typeface="+mj-lt"/>
                <a:ea typeface="+mn-ea"/>
                <a:cs typeface="+mn-cs"/>
              </a:rPr>
              <a:t>Qlik</a:t>
            </a:r>
            <a:r>
              <a:rPr lang="en-US" sz="1059" b="0" i="0" kern="1200" dirty="0" smtClean="0">
                <a:solidFill>
                  <a:schemeClr val="tx1"/>
                </a:solidFill>
                <a:effectLst/>
                <a:latin typeface="+mj-lt"/>
                <a:ea typeface="+mn-ea"/>
                <a:cs typeface="+mn-cs"/>
              </a:rPr>
              <a:t> Sense Enterprise as </a:t>
            </a:r>
            <a:r>
              <a:rPr lang="en-US" sz="1059" b="0" i="0" kern="1200" dirty="0" err="1" smtClean="0">
                <a:solidFill>
                  <a:schemeClr val="tx1"/>
                </a:solidFill>
                <a:effectLst/>
                <a:latin typeface="+mj-lt"/>
                <a:ea typeface="+mn-ea"/>
                <a:cs typeface="+mn-cs"/>
              </a:rPr>
              <a:t>Qlik’s</a:t>
            </a:r>
            <a:r>
              <a:rPr lang="en-US" sz="1059" b="0" i="0" kern="1200" dirty="0" smtClean="0">
                <a:solidFill>
                  <a:schemeClr val="tx1"/>
                </a:solidFill>
                <a:effectLst/>
                <a:latin typeface="+mj-lt"/>
                <a:ea typeface="+mn-ea"/>
                <a:cs typeface="+mn-cs"/>
              </a:rPr>
              <a:t> strategic product build upon the </a:t>
            </a:r>
            <a:r>
              <a:rPr lang="en-US" sz="1059" b="0" i="0" kern="1200" dirty="0" err="1" smtClean="0">
                <a:solidFill>
                  <a:schemeClr val="tx1"/>
                </a:solidFill>
                <a:effectLst/>
                <a:latin typeface="+mj-lt"/>
                <a:ea typeface="+mn-ea"/>
                <a:cs typeface="+mn-cs"/>
              </a:rPr>
              <a:t>Qlik</a:t>
            </a:r>
            <a:r>
              <a:rPr lang="en-US" sz="1059" b="0" i="0" kern="1200" dirty="0" smtClean="0">
                <a:solidFill>
                  <a:schemeClr val="tx1"/>
                </a:solidFill>
                <a:effectLst/>
                <a:latin typeface="+mj-lt"/>
                <a:ea typeface="+mn-ea"/>
                <a:cs typeface="+mn-cs"/>
              </a:rPr>
              <a:t> Analytics Platform and underlying QIX Associative Engine, which now also powers </a:t>
            </a:r>
            <a:r>
              <a:rPr lang="en-US" sz="1059" b="0" i="0" kern="1200" dirty="0" err="1" smtClean="0">
                <a:solidFill>
                  <a:schemeClr val="tx1"/>
                </a:solidFill>
                <a:effectLst/>
                <a:latin typeface="+mj-lt"/>
                <a:ea typeface="+mn-ea"/>
                <a:cs typeface="+mn-cs"/>
              </a:rPr>
              <a:t>Qlik</a:t>
            </a:r>
            <a:r>
              <a:rPr lang="en-US" sz="1059" b="0" i="0" kern="1200" dirty="0" smtClean="0">
                <a:solidFill>
                  <a:schemeClr val="tx1"/>
                </a:solidFill>
                <a:effectLst/>
                <a:latin typeface="+mj-lt"/>
                <a:ea typeface="+mn-ea"/>
                <a:cs typeface="+mn-cs"/>
              </a:rPr>
              <a:t> View beginning in Version 12. </a:t>
            </a:r>
            <a:r>
              <a:rPr lang="en-US" sz="1059" b="0" i="0" kern="1200" dirty="0" err="1" smtClean="0">
                <a:solidFill>
                  <a:schemeClr val="tx1"/>
                </a:solidFill>
                <a:effectLst/>
                <a:latin typeface="+mj-lt"/>
                <a:ea typeface="+mn-ea"/>
                <a:cs typeface="+mn-cs"/>
              </a:rPr>
              <a:t>Qlik</a:t>
            </a:r>
            <a:r>
              <a:rPr lang="en-US" sz="1059" b="0" i="0" kern="1200" dirty="0" smtClean="0">
                <a:solidFill>
                  <a:schemeClr val="tx1"/>
                </a:solidFill>
                <a:effectLst/>
                <a:latin typeface="+mj-lt"/>
                <a:ea typeface="+mn-ea"/>
                <a:cs typeface="+mn-cs"/>
              </a:rPr>
              <a:t> Sense 2.x has closed a significant number of gaps that were present when </a:t>
            </a:r>
            <a:r>
              <a:rPr lang="en-US" sz="1059" b="0" i="0" kern="1200" dirty="0" err="1" smtClean="0">
                <a:solidFill>
                  <a:schemeClr val="tx1"/>
                </a:solidFill>
                <a:effectLst/>
                <a:latin typeface="+mj-lt"/>
                <a:ea typeface="+mn-ea"/>
                <a:cs typeface="+mn-cs"/>
              </a:rPr>
              <a:t>Qlik</a:t>
            </a:r>
            <a:r>
              <a:rPr lang="en-US" sz="1059" b="0" i="0" kern="1200" dirty="0" smtClean="0">
                <a:solidFill>
                  <a:schemeClr val="tx1"/>
                </a:solidFill>
                <a:effectLst/>
                <a:latin typeface="+mj-lt"/>
                <a:ea typeface="+mn-ea"/>
                <a:cs typeface="+mn-cs"/>
              </a:rPr>
              <a:t> Sense 1.x was released. </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There are still gaps in terms of ease of use and overall analytic workflow but </a:t>
            </a:r>
            <a:r>
              <a:rPr lang="en-US" sz="1059" b="0" i="0" kern="1200" dirty="0" err="1" smtClean="0">
                <a:solidFill>
                  <a:schemeClr val="tx1"/>
                </a:solidFill>
                <a:effectLst/>
                <a:latin typeface="+mj-lt"/>
                <a:ea typeface="+mn-ea"/>
                <a:cs typeface="+mn-cs"/>
              </a:rPr>
              <a:t>Qlik</a:t>
            </a:r>
            <a:r>
              <a:rPr lang="en-US" sz="1059" b="0" i="0" kern="1200" dirty="0" smtClean="0">
                <a:solidFill>
                  <a:schemeClr val="tx1"/>
                </a:solidFill>
                <a:effectLst/>
                <a:latin typeface="+mj-lt"/>
                <a:ea typeface="+mn-ea"/>
                <a:cs typeface="+mn-cs"/>
              </a:rPr>
              <a:t> continues to deliver releases at a rapid cadence which will continue to improve the overall offering. </a:t>
            </a:r>
          </a:p>
          <a:p>
            <a:endParaRPr lang="en-US" sz="1059" b="0" i="0" kern="1200" dirty="0" smtClean="0">
              <a:solidFill>
                <a:schemeClr val="tx1"/>
              </a:solidFill>
              <a:effectLst/>
              <a:latin typeface="+mj-lt"/>
              <a:ea typeface="+mn-ea"/>
              <a:cs typeface="+mn-cs"/>
            </a:endParaRPr>
          </a:p>
          <a:p>
            <a:r>
              <a:rPr lang="en-US" sz="1059" b="0" i="0" kern="1200" dirty="0" err="1" smtClean="0">
                <a:solidFill>
                  <a:schemeClr val="tx1"/>
                </a:solidFill>
                <a:effectLst/>
                <a:latin typeface="+mj-lt"/>
                <a:ea typeface="+mn-ea"/>
                <a:cs typeface="+mn-cs"/>
              </a:rPr>
              <a:t>Qlik</a:t>
            </a:r>
            <a:r>
              <a:rPr lang="en-US" sz="1059" b="0" i="0" kern="1200" dirty="0" smtClean="0">
                <a:solidFill>
                  <a:schemeClr val="tx1"/>
                </a:solidFill>
                <a:effectLst/>
                <a:latin typeface="+mj-lt"/>
                <a:ea typeface="+mn-ea"/>
                <a:cs typeface="+mn-cs"/>
              </a:rPr>
              <a:t> is positioned to the right of Tableau for completeness of vision primarily based on its future vision for </a:t>
            </a:r>
            <a:r>
              <a:rPr lang="en-US" sz="1059" b="0" i="0" kern="1200" dirty="0" err="1" smtClean="0">
                <a:solidFill>
                  <a:schemeClr val="tx1"/>
                </a:solidFill>
                <a:effectLst/>
                <a:latin typeface="+mj-lt"/>
                <a:ea typeface="+mn-ea"/>
                <a:cs typeface="+mn-cs"/>
              </a:rPr>
              <a:t>Qlik</a:t>
            </a:r>
            <a:r>
              <a:rPr lang="en-US" sz="1059" b="0" i="0" kern="1200" dirty="0" smtClean="0">
                <a:solidFill>
                  <a:schemeClr val="tx1"/>
                </a:solidFill>
                <a:effectLst/>
                <a:latin typeface="+mj-lt"/>
                <a:ea typeface="+mn-ea"/>
                <a:cs typeface="+mn-cs"/>
              </a:rPr>
              <a:t> Market, </a:t>
            </a:r>
            <a:r>
              <a:rPr lang="en-US" sz="1059" b="0" i="0" kern="1200" dirty="0" err="1" smtClean="0">
                <a:solidFill>
                  <a:schemeClr val="tx1"/>
                </a:solidFill>
                <a:effectLst/>
                <a:latin typeface="+mj-lt"/>
                <a:ea typeface="+mn-ea"/>
                <a:cs typeface="+mn-cs"/>
              </a:rPr>
              <a:t>DaaS</a:t>
            </a:r>
            <a:r>
              <a:rPr lang="en-US" sz="1059" b="0" i="0" kern="1200" dirty="0" smtClean="0">
                <a:solidFill>
                  <a:schemeClr val="tx1"/>
                </a:solidFill>
                <a:effectLst/>
                <a:latin typeface="+mj-lt"/>
                <a:ea typeface="+mn-ea"/>
                <a:cs typeface="+mn-cs"/>
              </a:rPr>
              <a:t> strategy through its acquisition of </a:t>
            </a:r>
            <a:r>
              <a:rPr lang="en-US" sz="1059" b="0" i="0" kern="1200" dirty="0" err="1" smtClean="0">
                <a:solidFill>
                  <a:schemeClr val="tx1"/>
                </a:solidFill>
                <a:effectLst/>
                <a:latin typeface="+mj-lt"/>
                <a:ea typeface="+mn-ea"/>
                <a:cs typeface="+mn-cs"/>
              </a:rPr>
              <a:t>DataMarket</a:t>
            </a:r>
            <a:r>
              <a:rPr lang="en-US" sz="1059" b="0" i="0" kern="1200" dirty="0" smtClean="0">
                <a:solidFill>
                  <a:schemeClr val="tx1"/>
                </a:solidFill>
                <a:effectLst/>
                <a:latin typeface="+mj-lt"/>
                <a:ea typeface="+mn-ea"/>
                <a:cs typeface="+mn-cs"/>
              </a:rPr>
              <a:t>, application platform approach with the </a:t>
            </a:r>
            <a:r>
              <a:rPr lang="en-US" sz="1059" b="0" i="0" kern="1200" dirty="0" err="1" smtClean="0">
                <a:solidFill>
                  <a:schemeClr val="tx1"/>
                </a:solidFill>
                <a:effectLst/>
                <a:latin typeface="+mj-lt"/>
                <a:ea typeface="+mn-ea"/>
                <a:cs typeface="+mn-cs"/>
              </a:rPr>
              <a:t>Qlik</a:t>
            </a:r>
            <a:r>
              <a:rPr lang="en-US" sz="1059" b="0" i="0" kern="1200" dirty="0" smtClean="0">
                <a:solidFill>
                  <a:schemeClr val="tx1"/>
                </a:solidFill>
                <a:effectLst/>
                <a:latin typeface="+mj-lt"/>
                <a:ea typeface="+mn-ea"/>
                <a:cs typeface="+mn-cs"/>
              </a:rPr>
              <a:t> Analytics Platform (QAP), unique associative engine (QIX) and governed data discovery roadmap.” </a:t>
            </a:r>
          </a:p>
          <a:p>
            <a:endParaRPr lang="en-US" sz="1059" b="0" i="0" kern="1200" dirty="0" smtClean="0">
              <a:solidFill>
                <a:schemeClr val="tx1"/>
              </a:solidFill>
              <a:effectLst/>
              <a:latin typeface="+mj-lt"/>
              <a:ea typeface="+mn-ea"/>
              <a:cs typeface="+mn-cs"/>
            </a:endParaRPr>
          </a:p>
          <a:p>
            <a:pPr lvl="0" defTabSz="914400" eaLnBrk="0" fontAlgn="base" hangingPunct="0">
              <a:spcBef>
                <a:spcPct val="0"/>
              </a:spcBef>
              <a:spcAft>
                <a:spcPct val="0"/>
              </a:spcAft>
              <a:buSzTx/>
            </a:pPr>
            <a:endParaRPr lang="en-US" altLang="en-US" sz="1100" dirty="0" smtClean="0"/>
          </a:p>
          <a:p>
            <a:r>
              <a:rPr lang="en-US" altLang="en-US" sz="1100" dirty="0" smtClean="0"/>
              <a:t>“</a:t>
            </a:r>
            <a:r>
              <a:rPr lang="en-US" sz="1100" dirty="0" smtClean="0"/>
              <a:t>Cost of software was cited as a barrier to adoption by 29% of </a:t>
            </a:r>
            <a:r>
              <a:rPr lang="en-US" sz="1100" dirty="0" err="1" smtClean="0"/>
              <a:t>Qlik's</a:t>
            </a:r>
            <a:r>
              <a:rPr lang="en-US" sz="1100" dirty="0" smtClean="0"/>
              <a:t> reference customers, putting it in the top quartile for this barrier.</a:t>
            </a:r>
          </a:p>
          <a:p>
            <a:r>
              <a:rPr lang="en-US" sz="1100" dirty="0" smtClean="0"/>
              <a:t> </a:t>
            </a:r>
          </a:p>
          <a:p>
            <a:r>
              <a:rPr lang="en-US" sz="1100" dirty="0" smtClean="0"/>
              <a:t>In larger deployments (of more than 500 users), its pricing is </a:t>
            </a:r>
            <a:r>
              <a:rPr lang="en-US" sz="1100" b="1" dirty="0" smtClean="0"/>
              <a:t>70% higher than chief competitor Tableau </a:t>
            </a:r>
            <a:r>
              <a:rPr lang="en-US" sz="1100" dirty="0" smtClean="0"/>
              <a:t>and almost double Microsoft's three-year license fee.</a:t>
            </a:r>
          </a:p>
          <a:p>
            <a:r>
              <a:rPr lang="en-US" sz="1100" dirty="0" smtClean="0"/>
              <a:t> </a:t>
            </a:r>
          </a:p>
          <a:p>
            <a:r>
              <a:rPr lang="en-US" sz="1100" dirty="0" err="1" smtClean="0"/>
              <a:t>Qlik</a:t>
            </a:r>
            <a:r>
              <a:rPr lang="en-US" sz="1100" dirty="0" smtClean="0"/>
              <a:t> scored slightly </a:t>
            </a:r>
            <a:r>
              <a:rPr lang="en-US" sz="1100" b="1" dirty="0" smtClean="0"/>
              <a:t>below average for customer support </a:t>
            </a:r>
            <a:r>
              <a:rPr lang="en-US" sz="1100" dirty="0" smtClean="0"/>
              <a:t>(which includes level of expertise, response time and time to resolve).</a:t>
            </a:r>
          </a:p>
          <a:p>
            <a:r>
              <a:rPr lang="en-US" sz="1100" dirty="0" smtClean="0"/>
              <a:t> </a:t>
            </a:r>
          </a:p>
          <a:p>
            <a:r>
              <a:rPr lang="en-US" sz="1100" dirty="0" smtClean="0"/>
              <a:t>Twenty-three percent of </a:t>
            </a:r>
            <a:r>
              <a:rPr lang="en-US" sz="1100" dirty="0" err="1" smtClean="0"/>
              <a:t>Qlik's</a:t>
            </a:r>
            <a:r>
              <a:rPr lang="en-US" sz="1100" dirty="0" smtClean="0"/>
              <a:t> reference customers cited </a:t>
            </a:r>
            <a:r>
              <a:rPr lang="en-US" sz="1100" b="1" dirty="0" smtClean="0"/>
              <a:t>absent or weak functionality </a:t>
            </a:r>
            <a:r>
              <a:rPr lang="en-US" sz="1100" dirty="0" smtClean="0"/>
              <a:t>as a platform problem, indicating that </a:t>
            </a:r>
            <a:r>
              <a:rPr lang="en-US" sz="1100" dirty="0" err="1" smtClean="0"/>
              <a:t>Qlik</a:t>
            </a:r>
            <a:r>
              <a:rPr lang="en-US" sz="1100" dirty="0" smtClean="0"/>
              <a:t> Sense still has some functionality gaps to address — most notably in terms of mobile, advanced analytics, scheduling and collaboration. </a:t>
            </a:r>
            <a:r>
              <a:rPr lang="en-US" sz="1100" dirty="0" err="1" smtClean="0"/>
              <a:t>Qlik</a:t>
            </a:r>
            <a:r>
              <a:rPr lang="en-US" sz="1100" dirty="0" smtClean="0"/>
              <a:t> has been slow to enter the cloud market directly, relying on its partners for cloud deployments.</a:t>
            </a:r>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604036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err="1" smtClean="0">
                <a:solidFill>
                  <a:schemeClr val="tx1"/>
                </a:solidFill>
                <a:effectLst/>
                <a:latin typeface="+mj-lt"/>
                <a:ea typeface="+mn-ea"/>
                <a:cs typeface="+mn-cs"/>
              </a:rPr>
              <a:t>BeyondCore</a:t>
            </a:r>
            <a:r>
              <a:rPr lang="en-US" sz="1059" b="0" i="0" kern="1200" dirty="0" smtClean="0">
                <a:solidFill>
                  <a:schemeClr val="tx1"/>
                </a:solidFill>
                <a:effectLst/>
                <a:latin typeface="+mj-lt"/>
                <a:ea typeface="+mn-ea"/>
                <a:cs typeface="+mn-cs"/>
              </a:rPr>
              <a:t> is a new entrant to the 2016 MQ. They are a startup that “combines automated smart pattern detection with natural language generation of findings and spans the full spectrum of analytics from descriptive to prescriptive”. Gartner thinks they’ve got strong product vision, but lack market traction. They have a free version of their software available as an add-in to Excel to generate market awareness.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60752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Clearstory is new entrant to the 2016 MQ, positioned as “an end-to-end analytic workflow enablement solution from data harmonization to delivery of insights through stories. Data inference capabilities are a differentiator – they solve difficult data integration problems for customer few vendors can compete”. They are a startup with relatively weak execution and market momentum.</a:t>
            </a:r>
          </a:p>
          <a:p>
            <a:r>
              <a:rPr lang="en-US" sz="1059" b="0" i="0" kern="1200" dirty="0" smtClean="0">
                <a:solidFill>
                  <a:schemeClr val="tx1"/>
                </a:solidFill>
                <a:effectLst/>
                <a:latin typeface="+mj-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61962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rise of data discovery, enterprise business intelligence (BI) and analytic vendors that have focused on IT-authored reports against modeled data warehouses have been challenged. As the likes of Tableau and </a:t>
            </a:r>
            <a:r>
              <a:rPr lang="en-US" dirty="0" err="1" smtClean="0"/>
              <a:t>Qlik</a:t>
            </a:r>
            <a:r>
              <a:rPr lang="en-US" dirty="0" smtClean="0"/>
              <a:t> have made inroads in </a:t>
            </a:r>
            <a:r>
              <a:rPr lang="en-US" dirty="0" err="1" smtClean="0"/>
              <a:t>MicroStrategy's</a:t>
            </a:r>
            <a:r>
              <a:rPr lang="en-US" dirty="0" smtClean="0"/>
              <a:t> installed base, </a:t>
            </a:r>
            <a:r>
              <a:rPr lang="en-US" dirty="0" err="1" smtClean="0"/>
              <a:t>MicroStrategy</a:t>
            </a:r>
            <a:r>
              <a:rPr lang="en-US" dirty="0" smtClean="0"/>
              <a:t> has been gradually improving its capabilities to strike the balance between agile and enterprise scale.</a:t>
            </a:r>
          </a:p>
          <a:p>
            <a:endParaRPr lang="en-US" dirty="0" smtClean="0"/>
          </a:p>
          <a:p>
            <a:r>
              <a:rPr lang="en-US" dirty="0" err="1" smtClean="0"/>
              <a:t>MicroStrategy</a:t>
            </a:r>
            <a:r>
              <a:rPr lang="en-US" dirty="0" smtClean="0"/>
              <a:t> version 10 combines self-service data preparation, visual data discovery and big data exploration with enterprise business intelligence, bringing the vision for a single-vendor solution within reach of BI and analytics leaders. Providing both systems-of-record reporting and agile, self-service BI capabilities — with integration between the two.</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03649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 was a year of significant change in the world of Business Intelligence. More organizations opened up data to their employees. And more people came to see data as an important tool to get their work done. Norms about Business Intelligence are evolving, and as they do, leading to wholesale cultural change at some workplaces. This change is driven not only by fast-moving technology, but also by new techniques to get value from data. Each year at Tableau we start a conversation about what’s happening that’s interesting in the industry. That discussion drives our list of the top BI trends for the following year. 2015 was a year of significant change in the world of Business Intelligence. More organizations opened up data to their employees. And more people came to see data as an important tool to get their work done. Norms about Business Intelligence are evolving, and as they do, leading to wholesale cultural change at some workplaces. This change is driven not only by fast-moving technology, but also by new techniques to get value from data. Each year at Tableau we start a conversation about what’s happening that’s interesting in the industry. That discussion drives our list of the top BI trends for the following year. These are our predictions for 2016.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5261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solidFill>
                  <a:schemeClr val="bg1"/>
                </a:solidFill>
              </a:rPr>
              <a:t>“Tableau’s focus on making its customers successful is evident in its top overall rating of all Magic Quadrant vendors for customer enablement.”  Tableau is again (4</a:t>
            </a:r>
            <a:r>
              <a:rPr lang="en-US" sz="1100" baseline="30000" dirty="0" smtClean="0">
                <a:solidFill>
                  <a:schemeClr val="bg1"/>
                </a:solidFill>
              </a:rPr>
              <a:t>th</a:t>
            </a:r>
            <a:r>
              <a:rPr lang="en-US" sz="1100" dirty="0" smtClean="0">
                <a:solidFill>
                  <a:schemeClr val="bg1"/>
                </a:solidFill>
              </a:rPr>
              <a:t> year in a row) the market leader in terms of overall execution. </a:t>
            </a:r>
          </a:p>
          <a:p>
            <a:pPr lvl="0"/>
            <a:endParaRPr lang="en-US" sz="1100" dirty="0" smtClean="0">
              <a:solidFill>
                <a:schemeClr val="bg1"/>
              </a:solidFill>
            </a:endParaRPr>
          </a:p>
          <a:p>
            <a:pPr lvl="0"/>
            <a:r>
              <a:rPr lang="en-US" sz="1100" dirty="0" smtClean="0">
                <a:solidFill>
                  <a:schemeClr val="bg1"/>
                </a:solidFill>
              </a:rPr>
              <a:t>“Tableau continues to execute better than any vendor in the BI market and its land-and-expand sales model has performed extremely well, resulting in a dramatic increase in large enterprise deals”</a:t>
            </a:r>
          </a:p>
          <a:p>
            <a:endParaRPr lang="en-US" sz="1100" dirty="0" smtClean="0">
              <a:solidFill>
                <a:schemeClr val="bg1"/>
              </a:solidFill>
            </a:endParaRPr>
          </a:p>
          <a:p>
            <a:pPr lvl="0"/>
            <a:r>
              <a:rPr lang="en-US" sz="1100" dirty="0" smtClean="0">
                <a:solidFill>
                  <a:schemeClr val="bg1"/>
                </a:solidFill>
              </a:rPr>
              <a:t>“A core strength of Tableau is its versatility, both in terms of deployment options across cloud and on-premises as well as the use cases it can be deployed against.”</a:t>
            </a:r>
          </a:p>
          <a:p>
            <a:pPr lvl="0"/>
            <a:endParaRPr lang="en-US" sz="1100" dirty="0" smtClean="0">
              <a:solidFill>
                <a:schemeClr val="bg1"/>
              </a:solidFill>
            </a:endParaRPr>
          </a:p>
          <a:p>
            <a:pPr lvl="0"/>
            <a:r>
              <a:rPr lang="en-US" sz="1100" dirty="0" smtClean="0">
                <a:solidFill>
                  <a:schemeClr val="bg1"/>
                </a:solidFill>
              </a:rPr>
              <a:t>So why</a:t>
            </a:r>
            <a:r>
              <a:rPr lang="en-US" sz="1100" baseline="0" dirty="0" smtClean="0">
                <a:solidFill>
                  <a:schemeClr val="bg1"/>
                </a:solidFill>
              </a:rPr>
              <a:t> did we drop?</a:t>
            </a:r>
          </a:p>
          <a:p>
            <a:pPr lvl="0"/>
            <a:endParaRPr lang="en-US" sz="1100" baseline="0" dirty="0" smtClean="0">
              <a:solidFill>
                <a:schemeClr val="bg1"/>
              </a:solidFill>
            </a:endParaRPr>
          </a:p>
          <a:p>
            <a:r>
              <a:rPr lang="en-US" sz="1100" dirty="0" smtClean="0"/>
              <a:t>“When asked about limitations to a wider deployment, 44% of Tableau's survey references cited the </a:t>
            </a:r>
            <a:r>
              <a:rPr lang="en-US" sz="1100" b="1" dirty="0" smtClean="0"/>
              <a:t>cost</a:t>
            </a:r>
            <a:r>
              <a:rPr lang="en-US" sz="1100" dirty="0" smtClean="0"/>
              <a:t> of software as a barrier.”</a:t>
            </a:r>
          </a:p>
          <a:p>
            <a:endParaRPr lang="en-US" sz="1100" dirty="0" smtClean="0"/>
          </a:p>
          <a:p>
            <a:r>
              <a:rPr lang="en-US" sz="1100" dirty="0" smtClean="0"/>
              <a:t>“Reference survey input suggests that Tableau is experiencing the </a:t>
            </a:r>
            <a:r>
              <a:rPr lang="en-US" sz="1100" b="1" dirty="0" smtClean="0"/>
              <a:t>growing pains </a:t>
            </a:r>
            <a:r>
              <a:rPr lang="en-US" sz="1100" dirty="0" smtClean="0"/>
              <a:t>that often accompany </a:t>
            </a:r>
            <a:r>
              <a:rPr lang="en-US" sz="1100" b="1" dirty="0" smtClean="0"/>
              <a:t>rapid growth</a:t>
            </a:r>
            <a:r>
              <a:rPr lang="en-US" sz="1100" dirty="0" smtClean="0"/>
              <a:t>”</a:t>
            </a:r>
          </a:p>
          <a:p>
            <a:endParaRPr lang="en-US" sz="1100" dirty="0" smtClean="0"/>
          </a:p>
          <a:p>
            <a:r>
              <a:rPr lang="en-US" sz="1100" dirty="0" smtClean="0"/>
              <a:t>“…offers little support when it comes to integrating combinations of these sources in preparation for analysis. In order to compensate for this weakness, a growing number of Tableau customers have turned to vendors specializing in self-service data preparation…which magnifies the </a:t>
            </a:r>
            <a:r>
              <a:rPr lang="en-US" sz="1100" b="1" dirty="0" smtClean="0"/>
              <a:t>TCO concerns </a:t>
            </a:r>
          </a:p>
          <a:p>
            <a:endParaRPr lang="en-US" sz="1100" dirty="0" smtClean="0"/>
          </a:p>
          <a:p>
            <a:r>
              <a:rPr lang="en-US" sz="1100" dirty="0" smtClean="0"/>
              <a:t>“...shifting of data preparation to a separate product </a:t>
            </a:r>
            <a:r>
              <a:rPr lang="en-US" sz="1100" b="1" dirty="0" smtClean="0"/>
              <a:t>could potentially marginalize Tableau </a:t>
            </a:r>
            <a:r>
              <a:rPr lang="en-US" sz="1100" dirty="0" smtClean="0"/>
              <a:t>as the front-end visualization space becomes increasingly commoditized and more difficult to differentiate.</a:t>
            </a:r>
          </a:p>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smtClean="0"/>
          </a:p>
          <a:p>
            <a:pPr lvl="0"/>
            <a:endParaRPr lang="en-US" sz="1100" dirty="0" smtClean="0">
              <a:solidFill>
                <a:schemeClr val="bg1"/>
              </a:solidFill>
            </a:endParaRPr>
          </a:p>
          <a:p>
            <a:endParaRPr lang="en-US"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976811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smtClean="0"/>
              <a:t>“With increased </a:t>
            </a:r>
            <a:r>
              <a:rPr lang="en-US" sz="1050" b="1" dirty="0" smtClean="0"/>
              <a:t>price sensitivity in this market</a:t>
            </a:r>
            <a:r>
              <a:rPr lang="en-US" sz="1050" dirty="0" smtClean="0"/>
              <a:t>, coupled with Tableau's reluctance to respond with a more attractive enterprise pricing model have probably affected its sales execution survey rating this year and contributed to the drop in its position on the Ability to Execute axis compared with last year (where Tableau dramatically outperformed the competition).” </a:t>
            </a:r>
          </a:p>
          <a:p>
            <a:endParaRPr lang="en-US" sz="1050" dirty="0" smtClean="0"/>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946099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572486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5/24/2016 6:08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431295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http://www.tableau.com/stories/customer/eliminating-reporting-bottleneck-ccbc#video2</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259431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184732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2983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508596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941503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642663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people have considered governance and self-service analytics to be natural enemies. Maybe that’s why those people were surprised to see governance and self-service having a drink together. The war is over, and the cultural gap between business and technology is closing. Organizations have learned that data governance, when done right, can help nurture a culture of analytics and meet the needs of the business. People are more likely to dig into their data when they have centralized, clean, and fast data sources, and when they know that someone (IT) is looking out for security and performance.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3483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869986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1355276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3698032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5/24/2016 6:08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4200817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http://www.tableau.com/stories/customer/eliminating-reporting-bottleneck-ccbc#video3</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746366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to </a:t>
            </a:r>
            <a:r>
              <a:rPr lang="en-US" dirty="0" err="1" smtClean="0"/>
              <a:t>Dresner’s</a:t>
            </a:r>
            <a:r>
              <a:rPr lang="en-US" dirty="0" smtClean="0"/>
              <a:t> “Mobile Business Intelligence Market Study”, the importance of mobile BI is growing. The study found that BI ranked second in mobile priorities and trails only email. </a:t>
            </a:r>
          </a:p>
          <a:p>
            <a:endParaRPr lang="en-US" dirty="0" smtClean="0"/>
          </a:p>
          <a:p>
            <a:r>
              <a:rPr lang="en-US" dirty="0" smtClean="0"/>
              <a:t>BI is increasing importance while email is losing ground, and this trend is expected to continue. Since 2010, when </a:t>
            </a:r>
            <a:r>
              <a:rPr lang="en-US" dirty="0" err="1" smtClean="0"/>
              <a:t>Dresner</a:t>
            </a:r>
            <a:r>
              <a:rPr lang="en-US" dirty="0" smtClean="0"/>
              <a:t> chartered its first mobile business intelligence market study, they’ve seen a steady perception of value among organizations they sampled. </a:t>
            </a:r>
          </a:p>
          <a:p>
            <a:endParaRPr lang="en-US" dirty="0" smtClean="0"/>
          </a:p>
          <a:p>
            <a:r>
              <a:rPr lang="en-US" dirty="0" smtClean="0"/>
              <a:t>The study also found that in 2014, mobile BI has become a core tenant of organizational culture in more organizations. Those “completely prepared” or “somewhat prepared” represent a large majority of respondents, which indicates that organizations are more comfortable with the use or prospect of mobile BI than in the past. </a:t>
            </a:r>
          </a:p>
          <a:p>
            <a:endParaRPr lang="en-US" dirty="0" smtClean="0"/>
          </a:p>
          <a:p>
            <a:r>
              <a:rPr lang="en-US" dirty="0" smtClean="0"/>
              <a:t>Just as the cloud has moved quickly from a scary new thing to a must-have asset, mobile BI is here to stay. With proper support of the user’s context and intent, and a dashboard designed for the mobile user, mobile BI can make a business smarter and faster.</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942356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smartphones have taught us to expect speed and convenience. We don’t want to carry around a laptop or tablet if we don’t have to, and we don’t want to be chained to an office. Whether we’re in a coffee shop, a restaurant, a hotel lobby, or on an airplane, we want access to the necessary data, and we want it now. And more and more people are working from home or traveling as a major part of their job. For them, having quick, reliable access to data is a requirement, not a luxury. The increased capabilities of smartphones and self-service analytics solutions have made all of this possible.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948180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at Coca-Cola Bottling Company Consolidated, the sales team is equipped with mobile devices that provides access to data needed to make sales. </a:t>
            </a:r>
          </a:p>
          <a:p>
            <a:endParaRPr lang="en-US" dirty="0" smtClean="0"/>
          </a:p>
          <a:p>
            <a:r>
              <a:rPr lang="en-US" dirty="0" smtClean="0"/>
              <a:t>http://www.tableau.com/stories/customer/eliminating-reporting-bottleneck-ccbc</a:t>
            </a:r>
          </a:p>
          <a:p>
            <a:endParaRPr lang="en-US" dirty="0" smtClean="0"/>
          </a:p>
          <a:p>
            <a:r>
              <a:rPr lang="en-US" dirty="0" smtClean="0"/>
              <a:t>“At Coke Consolidated, mobile is a key. We try to make sure our sales force is not stuck in the office, because we’re primarily responsible for selling the product. And spending time in an office looking at metrics, crunching numbers is not their job. Their job is to sell product.” — Shawn Crenshaw, Senior Business Analyst, Coca-Cola Bottling Company Consolidated Even just a few years ago, the hardware and software would not have allowed a salesperson to instantly access sales data while meeting with a client outside of the office. Now this speed to an answer is becoming the norm.</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83494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companies ponder the possibilities of mobile BI, there are several workflows that should be optimized for the different use cases that frequently arise when on the go. The workflows can be summarized in four steps: explore, see, engage, and collaborate.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01744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Explore </a:t>
            </a:r>
          </a:p>
          <a:p>
            <a:r>
              <a:rPr lang="en-US" dirty="0" smtClean="0"/>
              <a:t>It’s no accident that google as a verb is one of the defining words of our age. It’s increasingly easy to explore information, and businesses need to make their data easy to explore, too, especially for those out in the field or in the trenches. Without the ability to quickly browse or search to find the dashboard you need on your mobile device, you’re lost. </a:t>
            </a:r>
          </a:p>
          <a:p>
            <a:endParaRPr lang="en-US" dirty="0" smtClean="0"/>
          </a:p>
          <a:p>
            <a:r>
              <a:rPr lang="en-US" dirty="0" smtClean="0"/>
              <a:t>See </a:t>
            </a:r>
          </a:p>
          <a:p>
            <a:r>
              <a:rPr lang="en-US" dirty="0" smtClean="0"/>
              <a:t>With mobile BI, you want answers to your questions right away. Seeing your data is all about quickly understanding your most important data at a glance. Useful mobile dashboards are simple, highlighting the critical information. </a:t>
            </a:r>
          </a:p>
          <a:p>
            <a:endParaRPr lang="en-US" dirty="0" smtClean="0"/>
          </a:p>
          <a:p>
            <a:r>
              <a:rPr lang="en-US" dirty="0" smtClean="0"/>
              <a:t>Engage</a:t>
            </a:r>
          </a:p>
          <a:p>
            <a:r>
              <a:rPr lang="en-US" dirty="0" smtClean="0"/>
              <a:t>Sometimes consuming data goes beyond simply glancing at it. It requires diving deeper. Great dashboards allow for engagement; they’re not a one-way conversation. In other words, mobile BI should let you ask and answer questions, not just give you predetermined stats. For example, can you filter to another segment or territory? Can you drill down on data? In some cases, you need to ask totally different questions or obtain a better understanding of the underlying data. For example, can you add order data to the sales report to answer an entirely new question?</a:t>
            </a:r>
          </a:p>
          <a:p>
            <a:endParaRPr lang="en-US" dirty="0" smtClean="0"/>
          </a:p>
          <a:p>
            <a:r>
              <a:rPr lang="en-US" dirty="0" smtClean="0"/>
              <a:t>Mobile editing is powerful, but is often used by a smaller subset of users under certain conditions. Device constraints are also important; editing should be limited to devices with a large enough screen to have an analytically significant experience—said another way, editing on mobile should be optimized for mobile and not painful.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11870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changing the conversation—in boardrooms, in the media, and in social media. People are visualizing their data to explore questions, uncover insights, and share stories with both data experts and non-experts alike. As data usage grows, even more people will turn to data with both professional and personal questions. And employers will look for candidates who can think critically with data. Visual analytics will serve as the common language, empowering people to reach insights quickly, collaborate meaningfully, and build a community around data.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346958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Engage</a:t>
            </a:r>
          </a:p>
          <a:p>
            <a:r>
              <a:rPr lang="en-US" dirty="0" smtClean="0"/>
              <a:t>Sometimes consuming data goes beyond simply glancing at it. It requires diving deeper. Great dashboards allow for engagement; they’re not a one-way conversation. In other words, mobile BI should let you ask and answer questions, not just give you predetermined stats. For example, can you filter to another segment or territory? Can you drill down on data? In some cases, you need to ask totally different questions or obtain a better understanding of the underlying data. For example, can you add order data to the sales report to answer an entirely new question?</a:t>
            </a:r>
          </a:p>
          <a:p>
            <a:endParaRPr lang="en-US" dirty="0" smtClean="0"/>
          </a:p>
          <a:p>
            <a:r>
              <a:rPr lang="en-US" dirty="0" smtClean="0"/>
              <a:t>Mobile editing is powerful, but is often used by a smaller subset of users under certain conditions. Device constraints are also important; editing should be limited to devices with a large enough screen to have an analytically significant experience—said another way, editing on mobile should be optimized for mobile and not painful. </a:t>
            </a:r>
          </a:p>
          <a:p>
            <a:endParaRPr lang="en-US" dirty="0" smtClean="0"/>
          </a:p>
          <a:p>
            <a:r>
              <a:rPr lang="en-US" dirty="0" smtClean="0"/>
              <a:t>Collaborate</a:t>
            </a:r>
          </a:p>
          <a:p>
            <a:endParaRPr lang="en-US" dirty="0" smtClean="0"/>
          </a:p>
          <a:p>
            <a:r>
              <a:rPr lang="en-US" dirty="0" smtClean="0"/>
              <a:t>Just as it’s easy to share your thoughts about your favorite sports team on Twitter, you should be able to easily share your mobile analytics and insights with the right people. That includes your co-workers, supervisors, or clients in a controlled and secure manner. BI doesn’t work well in a vacuum. It requires collaboration. If you can’t collaborate easily, it’s not worth much. Underlying all four stages is the importance of security and governance. Each individual in an organization should be allowed access to the proper level and type of data—and only that. No one should explore, see, engage with, or collaborate on what’s beyond the scope of their job function. Additionally, governance policies on mobile should extend the standard governance policies of an organization so there are not two sets of rules and processes governing data</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671496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mobile BI experience should be as enjoyable as your desktop BI experience. But a great desktop experience can’t be directly ported to mobile; you need to think a little differently. </a:t>
            </a:r>
          </a:p>
          <a:p>
            <a:endParaRPr lang="en-US" dirty="0" smtClean="0"/>
          </a:p>
          <a:p>
            <a:r>
              <a:rPr lang="en-US" dirty="0" smtClean="0"/>
              <a:t>Dashboards that are eye-catching and engrossing on a desktop don’t necessarily translate to great dashboards on mobile. There will always be adjustments, particularly when it comes to size, orientation, and interaction principles. Smaller phone screens force authors to simplify and reorient their dashboards. Many desktop dashboards are designed with a landscape orientation optimized for modern widescreen laptops. However, content consumption on phones is often done in portrait mode. </a:t>
            </a:r>
          </a:p>
          <a:p>
            <a:endParaRPr lang="en-US" dirty="0" smtClean="0"/>
          </a:p>
          <a:p>
            <a:r>
              <a:rPr lang="en-US" dirty="0" smtClean="0"/>
              <a:t>Depending on the data and use case, a portrait orientation might be more appropriate. Scroll design is also critical. Designing dashboards to have a fixed width, which limits side-to-side scrolling, can enable authors to focus on a great vertical scroll experience. Interactions on mobile devices are fundamentally different. </a:t>
            </a:r>
          </a:p>
          <a:p>
            <a:endParaRPr lang="en-US" dirty="0" smtClean="0"/>
          </a:p>
          <a:p>
            <a:r>
              <a:rPr lang="en-US" dirty="0" smtClean="0"/>
              <a:t>Forget right click, </a:t>
            </a:r>
            <a:r>
              <a:rPr lang="en-US" dirty="0" err="1" smtClean="0"/>
              <a:t>control+c</a:t>
            </a:r>
            <a:r>
              <a:rPr lang="en-US" dirty="0" smtClean="0"/>
              <a:t>, and </a:t>
            </a:r>
            <a:r>
              <a:rPr lang="en-US" dirty="0" err="1" smtClean="0"/>
              <a:t>control+z</a:t>
            </a:r>
            <a:r>
              <a:rPr lang="en-US" dirty="0" smtClean="0"/>
              <a:t>, instead, we tap, flick, pinch, and drag to explore data. To focus the dashboard, minimize the number of filters and avoid global filters. Global filters are powerful for desktop analysis, but according to user testing, they often frustrate mobile users because of accidental hand or palm taps. Author once, consume anywhere</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0673656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5/24/2016 6:08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072060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490AA-E5D5-4AE2-8C43-B0EA9B6F81A5}" type="slidenum">
              <a:rPr lang="en-US" smtClean="0"/>
              <a:t>65</a:t>
            </a:fld>
            <a:endParaRPr lang="en-US" dirty="0"/>
          </a:p>
        </p:txBody>
      </p:sp>
    </p:spTree>
    <p:extLst>
      <p:ext uri="{BB962C8B-B14F-4D97-AF65-F5344CB8AC3E}">
        <p14:creationId xmlns:p14="http://schemas.microsoft.com/office/powerpoint/2010/main" val="30940972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1EDF05-58A5-44AF-9BD2-B8E6715D08C5}" type="slidenum">
              <a:rPr lang="en-US" smtClean="0"/>
              <a:t>66</a:t>
            </a:fld>
            <a:endParaRPr lang="en-US" dirty="0"/>
          </a:p>
        </p:txBody>
      </p:sp>
    </p:spTree>
    <p:extLst>
      <p:ext uri="{BB962C8B-B14F-4D97-AF65-F5344CB8AC3E}">
        <p14:creationId xmlns:p14="http://schemas.microsoft.com/office/powerpoint/2010/main" val="7594443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6221" rtl="0" eaLnBrk="1" fontAlgn="auto" latinLnBrk="0" hangingPunct="1">
              <a:lnSpc>
                <a:spcPct val="100000"/>
              </a:lnSpc>
              <a:spcBef>
                <a:spcPts val="0"/>
              </a:spcBef>
              <a:spcAft>
                <a:spcPts val="0"/>
              </a:spcAft>
              <a:buClrTx/>
              <a:buSzTx/>
              <a:buFontTx/>
              <a:buNone/>
              <a:tabLst/>
              <a:defRPr/>
            </a:pPr>
            <a:r>
              <a:rPr lang="en-US" dirty="0" smtClean="0"/>
              <a:t>Empowering and enabling rather than controlling.</a:t>
            </a:r>
          </a:p>
          <a:p>
            <a:endParaRPr lang="en-US" dirty="0"/>
          </a:p>
        </p:txBody>
      </p:sp>
    </p:spTree>
    <p:extLst>
      <p:ext uri="{BB962C8B-B14F-4D97-AF65-F5344CB8AC3E}">
        <p14:creationId xmlns:p14="http://schemas.microsoft.com/office/powerpoint/2010/main" val="42192080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Gill Sans MT"/>
              </a:rPr>
              <a:t>© 2015 Tableau Software. All rights reserved. </a:t>
            </a:r>
          </a:p>
        </p:txBody>
      </p:sp>
      <p:sp>
        <p:nvSpPr>
          <p:cNvPr id="6" name="Date Placeholder 5"/>
          <p:cNvSpPr>
            <a:spLocks noGrp="1"/>
          </p:cNvSpPr>
          <p:nvPr>
            <p:ph type="dt" idx="12"/>
          </p:nvPr>
        </p:nvSpPr>
        <p:spPr/>
        <p:txBody>
          <a:bodyPr/>
          <a:lstStyle/>
          <a:p>
            <a:fld id="{7185A36B-8BD0-2D43-B223-F95C46240E0E}" type="datetime1">
              <a:rPr lang="en-US" smtClean="0">
                <a:solidFill>
                  <a:prstClr val="black"/>
                </a:solidFill>
              </a:rPr>
              <a:pPr/>
              <a:t>5/24/2016</a:t>
            </a:fld>
            <a:endParaRPr lang="en-US" dirty="0">
              <a:solidFill>
                <a:prstClr val="black"/>
              </a:solidFill>
            </a:endParaRPr>
          </a:p>
        </p:txBody>
      </p:sp>
    </p:spTree>
    <p:extLst>
      <p:ext uri="{BB962C8B-B14F-4D97-AF65-F5344CB8AC3E}">
        <p14:creationId xmlns:p14="http://schemas.microsoft.com/office/powerpoint/2010/main" val="3585722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Gill Sans MT"/>
              </a:rPr>
              <a:t>© 2015 Tableau Software. All rights reserved. </a:t>
            </a:r>
          </a:p>
        </p:txBody>
      </p:sp>
      <p:sp>
        <p:nvSpPr>
          <p:cNvPr id="6" name="Date Placeholder 5"/>
          <p:cNvSpPr>
            <a:spLocks noGrp="1"/>
          </p:cNvSpPr>
          <p:nvPr>
            <p:ph type="dt" idx="12"/>
          </p:nvPr>
        </p:nvSpPr>
        <p:spPr/>
        <p:txBody>
          <a:bodyPr/>
          <a:lstStyle/>
          <a:p>
            <a:fld id="{7185A36B-8BD0-2D43-B223-F95C46240E0E}" type="datetime1">
              <a:rPr lang="en-US" smtClean="0">
                <a:solidFill>
                  <a:prstClr val="black"/>
                </a:solidFill>
              </a:rPr>
              <a:pPr/>
              <a:t>5/24/2016</a:t>
            </a:fld>
            <a:endParaRPr lang="en-US" dirty="0">
              <a:solidFill>
                <a:prstClr val="black"/>
              </a:solidFill>
            </a:endParaRPr>
          </a:p>
        </p:txBody>
      </p:sp>
    </p:spTree>
    <p:extLst>
      <p:ext uri="{BB962C8B-B14F-4D97-AF65-F5344CB8AC3E}">
        <p14:creationId xmlns:p14="http://schemas.microsoft.com/office/powerpoint/2010/main" val="14166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Gill Sans MT"/>
              </a:rPr>
              <a:t>© 2015 Tableau Software. All rights reserved. </a:t>
            </a:r>
          </a:p>
        </p:txBody>
      </p:sp>
      <p:sp>
        <p:nvSpPr>
          <p:cNvPr id="6" name="Date Placeholder 5"/>
          <p:cNvSpPr>
            <a:spLocks noGrp="1"/>
          </p:cNvSpPr>
          <p:nvPr>
            <p:ph type="dt" idx="12"/>
          </p:nvPr>
        </p:nvSpPr>
        <p:spPr/>
        <p:txBody>
          <a:bodyPr/>
          <a:lstStyle/>
          <a:p>
            <a:fld id="{7185A36B-8BD0-2D43-B223-F95C46240E0E}" type="datetime1">
              <a:rPr lang="en-US" smtClean="0">
                <a:solidFill>
                  <a:prstClr val="black"/>
                </a:solidFill>
              </a:rPr>
              <a:pPr/>
              <a:t>5/24/2016</a:t>
            </a:fld>
            <a:endParaRPr lang="en-US" dirty="0">
              <a:solidFill>
                <a:prstClr val="black"/>
              </a:solidFill>
            </a:endParaRPr>
          </a:p>
        </p:txBody>
      </p:sp>
    </p:spTree>
    <p:extLst>
      <p:ext uri="{BB962C8B-B14F-4D97-AF65-F5344CB8AC3E}">
        <p14:creationId xmlns:p14="http://schemas.microsoft.com/office/powerpoint/2010/main" val="14353988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339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Self-service analytics tools have changed people’s expectations for good. In 2016, people will seek empowerment across the data continuum, especially as more millennials enter the workforce. For business users to stay iterative, they must be able to shape certain data on the fly. That’s why the demand for self-service data preparation tools and even self-service data warehouses will grow as a natural extension of self-service analytics. This democratization will allow people to respond quickly to shifting priorities.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10568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days many companies want agile analytics. They want to get the right data to the right people, and quickly. This is no small challenge, because that data lives in many different places. Working across data sources can be tedious, impossible, or both. In 2016, we’ll see a lot of new players in the data integration space. With the rise of sophisticated tools and the addition of new data sources, companies will stop trying to gather every byte of data in the same place. Data explorers will connect to each data set where it lives and combine, blend, or join with more agile tools and methods.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799453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Non-analysts across the organization are becoming more sophisticated. They’ve come to expect more than a chart on top of their data. They want a deeper, more meaningful analytics experience. Organizations will adopt platforms that let users apply statistics, ask a series of questions, and stay in the flow of their analysis.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02636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2015, people began embracing the cloud. They realized putting data in the cloud is easy and highly scalable. They also saw that cloud analytics allows them to be agile. In 2016, more people will transition to the cloud thanks, in part, to tools that help them consume web data. Early adopters are already learning from this data, and others are realizing they should. And more companies will use cloud analytics to analyze more data faster. They’ll come to rely on it just like any other critical enterprise system.</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5/24/2016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88606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0911" y="609601"/>
            <a:ext cx="2594493" cy="539262"/>
          </a:xfrm>
          <a:prstGeom prst="rect">
            <a:avLst/>
          </a:prstGeom>
        </p:spPr>
      </p:pic>
      <p:sp>
        <p:nvSpPr>
          <p:cNvPr id="4" name="Text Placeholder 3"/>
          <p:cNvSpPr>
            <a:spLocks noGrp="1"/>
          </p:cNvSpPr>
          <p:nvPr>
            <p:ph type="body" sz="quarter" idx="11" hasCustomPrompt="1"/>
          </p:nvPr>
        </p:nvSpPr>
        <p:spPr>
          <a:xfrm>
            <a:off x="686744" y="1813042"/>
            <a:ext cx="13245156" cy="1578894"/>
          </a:xfrm>
          <a:prstGeom prst="rect">
            <a:avLst/>
          </a:prstGeom>
        </p:spPr>
        <p:txBody>
          <a:bodyPr wrap="square" lIns="0" tIns="0" rIns="0" bIns="0">
            <a:spAutoFit/>
          </a:bodyPr>
          <a:lstStyle>
            <a:lvl1pPr marL="0" indent="0">
              <a:buNone/>
              <a:defRPr sz="4500" b="0" i="0" baseline="0">
                <a:solidFill>
                  <a:schemeClr val="accent5"/>
                </a:solidFill>
                <a:latin typeface="+mj-lt"/>
                <a:cs typeface="Gill Sans MT"/>
              </a:defRPr>
            </a:lvl1pPr>
            <a:lvl2pPr marL="653110" indent="0">
              <a:buNone/>
              <a:defRPr/>
            </a:lvl2pPr>
            <a:lvl3pPr marL="1306221" indent="0">
              <a:buNone/>
              <a:defRPr/>
            </a:lvl3pPr>
            <a:lvl4pPr marL="1959331" indent="0">
              <a:buNone/>
              <a:defRPr/>
            </a:lvl4pPr>
            <a:lvl5pPr marL="2612442" indent="0">
              <a:buNone/>
              <a:defRPr/>
            </a:lvl5pPr>
          </a:lstStyle>
          <a:p>
            <a:r>
              <a:rPr lang="en-US" dirty="0" smtClean="0"/>
              <a:t>[Presentation Title]</a:t>
            </a:r>
          </a:p>
          <a:p>
            <a:r>
              <a:rPr lang="en-US" sz="2400" dirty="0" smtClean="0"/>
              <a:t>[Presenter Name] | [Presenter Title]</a:t>
            </a:r>
          </a:p>
          <a:p>
            <a:r>
              <a:rPr lang="en-US" sz="2400" dirty="0" smtClean="0"/>
              <a:t>[Date] | [Contact Info (social media, email, etc.)] </a:t>
            </a:r>
            <a:endParaRPr lang="en-US" sz="2400" dirty="0"/>
          </a:p>
        </p:txBody>
      </p:sp>
    </p:spTree>
    <p:extLst>
      <p:ext uri="{BB962C8B-B14F-4D97-AF65-F5344CB8AC3E}">
        <p14:creationId xmlns:p14="http://schemas.microsoft.com/office/powerpoint/2010/main" val="8963104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687426" y="1813044"/>
            <a:ext cx="5337174" cy="3951851"/>
          </a:xfrm>
          <a:prstGeom prst="rect">
            <a:avLst/>
          </a:prstGeom>
        </p:spPr>
        <p:txBody>
          <a:bodyPr vert="horz" lIns="0" tIns="0" rIns="0" bIns="0">
            <a:spAutoFit/>
          </a:bodyPr>
          <a:lstStyle>
            <a:lvl1pPr marL="0" indent="0">
              <a:lnSpc>
                <a:spcPct val="150000"/>
              </a:lnSpc>
              <a:spcBef>
                <a:spcPts val="0"/>
              </a:spcBef>
              <a:buFontTx/>
              <a:buNone/>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[Topic One]</a:t>
            </a:r>
          </a:p>
          <a:p>
            <a:pPr>
              <a:spcBef>
                <a:spcPts val="0"/>
              </a:spcBef>
            </a:pPr>
            <a:r>
              <a:rPr lang="en-US" dirty="0" smtClean="0"/>
              <a:t>[Topic Two]</a:t>
            </a:r>
          </a:p>
          <a:p>
            <a:pPr>
              <a:spcBef>
                <a:spcPts val="0"/>
              </a:spcBef>
            </a:pPr>
            <a:r>
              <a:rPr lang="en-US" dirty="0" smtClean="0"/>
              <a:t>[Topic Three]</a:t>
            </a:r>
          </a:p>
          <a:p>
            <a:pPr>
              <a:spcBef>
                <a:spcPts val="0"/>
              </a:spcBef>
            </a:pPr>
            <a:r>
              <a:rPr lang="en-US" dirty="0" smtClean="0"/>
              <a:t>[Topic Four]</a:t>
            </a:r>
          </a:p>
          <a:p>
            <a:pPr>
              <a:spcBef>
                <a:spcPts val="0"/>
              </a:spcBef>
            </a:pPr>
            <a:r>
              <a:rPr lang="en-US" dirty="0" smtClean="0"/>
              <a:t>[Topic Five]</a:t>
            </a:r>
          </a:p>
          <a:p>
            <a:pPr>
              <a:spcBef>
                <a:spcPts val="0"/>
              </a:spcBef>
            </a:pPr>
            <a:r>
              <a:rPr lang="en-US" dirty="0" smtClean="0"/>
              <a:t>[Topic Six]</a:t>
            </a:r>
            <a:endParaRPr lang="en-US" dirty="0"/>
          </a:p>
        </p:txBody>
      </p:sp>
      <p:sp>
        <p:nvSpPr>
          <p:cNvPr id="35" name="Text Placeholder 32"/>
          <p:cNvSpPr>
            <a:spLocks noGrp="1"/>
          </p:cNvSpPr>
          <p:nvPr>
            <p:ph type="body" sz="quarter" idx="12" hasCustomPrompt="1"/>
          </p:nvPr>
        </p:nvSpPr>
        <p:spPr>
          <a:xfrm>
            <a:off x="8545513" y="1813044"/>
            <a:ext cx="5414961" cy="3951851"/>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endParaRPr lang="en-US" dirty="0"/>
          </a:p>
        </p:txBody>
      </p:sp>
      <p:sp>
        <p:nvSpPr>
          <p:cNvPr id="5" name="Text Placeholder 5"/>
          <p:cNvSpPr>
            <a:spLocks noGrp="1"/>
          </p:cNvSpPr>
          <p:nvPr>
            <p:ph type="body" sz="quarter" idx="13" hasCustomPrompt="1"/>
          </p:nvPr>
        </p:nvSpPr>
        <p:spPr>
          <a:xfrm>
            <a:off x="686746" y="381001"/>
            <a:ext cx="13245154" cy="634789"/>
          </a:xfrm>
          <a:prstGeom prst="rect">
            <a:avLst/>
          </a:prstGeom>
        </p:spPr>
        <p:txBody>
          <a:bodyPr wrap="square" lIns="0" tIns="0" rIns="0" bIns="0">
            <a:spAutoFit/>
          </a:bodyPr>
          <a:lstStyle>
            <a:lvl1pPr marL="0" indent="0">
              <a:lnSpc>
                <a:spcPct val="90000"/>
              </a:lnSpc>
              <a:buFontTx/>
              <a:buNone/>
              <a:defRPr sz="4500" baseline="0">
                <a:solidFill>
                  <a:schemeClr val="accent5"/>
                </a:solidFill>
              </a:defRPr>
            </a:lvl1pPr>
          </a:lstStyle>
          <a:p>
            <a:r>
              <a:rPr lang="en-US" dirty="0" smtClean="0"/>
              <a:t>Table of Contents/Agenda</a:t>
            </a:r>
            <a:endParaRPr lang="en-US" dirty="0"/>
          </a:p>
        </p:txBody>
      </p:sp>
    </p:spTree>
    <p:extLst>
      <p:ext uri="{BB962C8B-B14F-4D97-AF65-F5344CB8AC3E}">
        <p14:creationId xmlns:p14="http://schemas.microsoft.com/office/powerpoint/2010/main" val="59305156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New Topic_a">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7" name="Picture 6" descr="Bottom_Viz_August-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Tree>
    <p:extLst>
      <p:ext uri="{BB962C8B-B14F-4D97-AF65-F5344CB8AC3E}">
        <p14:creationId xmlns:p14="http://schemas.microsoft.com/office/powerpoint/2010/main" val="830866498"/>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New Topic_b">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3.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Tree>
    <p:extLst>
      <p:ext uri="{BB962C8B-B14F-4D97-AF65-F5344CB8AC3E}">
        <p14:creationId xmlns:p14="http://schemas.microsoft.com/office/powerpoint/2010/main" val="1722207965"/>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New Topic_c">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Tree>
    <p:extLst>
      <p:ext uri="{BB962C8B-B14F-4D97-AF65-F5344CB8AC3E}">
        <p14:creationId xmlns:p14="http://schemas.microsoft.com/office/powerpoint/2010/main" val="1410191289"/>
      </p:ext>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2187131916"/>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
        <p:nvSpPr>
          <p:cNvPr id="4" name="Content Placeholder 2"/>
          <p:cNvSpPr>
            <a:spLocks noGrp="1"/>
          </p:cNvSpPr>
          <p:nvPr>
            <p:ph idx="14" hasCustomPrompt="1"/>
          </p:nvPr>
        </p:nvSpPr>
        <p:spPr>
          <a:xfrm>
            <a:off x="685681" y="1813043"/>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900" baseline="0">
                <a:solidFill>
                  <a:schemeClr val="accent5"/>
                </a:solidFill>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[Copy content] </a:t>
            </a:r>
            <a:endParaRPr lang="en-US" dirty="0"/>
          </a:p>
        </p:txBody>
      </p:sp>
    </p:spTree>
    <p:extLst>
      <p:ext uri="{BB962C8B-B14F-4D97-AF65-F5344CB8AC3E}">
        <p14:creationId xmlns:p14="http://schemas.microsoft.com/office/powerpoint/2010/main" val="676371029"/>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6600" y="2438401"/>
            <a:ext cx="8077200" cy="830997"/>
          </a:xfrm>
        </p:spPr>
        <p:txBody>
          <a:bodyPr anchor="t" anchorCtr="0">
            <a:spAutoFit/>
          </a:bodyPr>
          <a:lstStyle>
            <a:lvl1pPr>
              <a:defRPr sz="5400" baseline="0">
                <a:solidFill>
                  <a:schemeClr val="accent5"/>
                </a:solidFill>
              </a:defRPr>
            </a:lvl1pPr>
          </a:lstStyle>
          <a:p>
            <a:r>
              <a:rPr lang="en-US" dirty="0" smtClean="0"/>
              <a:t>“Insert quote here”</a:t>
            </a:r>
            <a:endParaRPr lang="en-US" dirty="0"/>
          </a:p>
        </p:txBody>
      </p:sp>
      <p:sp>
        <p:nvSpPr>
          <p:cNvPr id="13" name="Text Placeholder 12"/>
          <p:cNvSpPr>
            <a:spLocks noGrp="1"/>
          </p:cNvSpPr>
          <p:nvPr>
            <p:ph type="body" sz="quarter" idx="11" hasCustomPrompt="1"/>
          </p:nvPr>
        </p:nvSpPr>
        <p:spPr>
          <a:xfrm>
            <a:off x="3561080" y="3733800"/>
            <a:ext cx="8077200" cy="295466"/>
          </a:xfrm>
          <a:prstGeom prst="rect">
            <a:avLst/>
          </a:prstGeom>
        </p:spPr>
        <p:txBody>
          <a:bodyPr lIns="0" tIns="0" rIns="0" bIns="0">
            <a:spAutoFit/>
          </a:bodyPr>
          <a:lstStyle>
            <a:lvl1pPr marL="0" indent="0">
              <a:buNone/>
              <a:defRPr sz="1900" baseline="0">
                <a:solidFill>
                  <a:schemeClr val="accent5"/>
                </a:solidFill>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dirty="0" smtClean="0"/>
              <a:t>Name &amp; Title here</a:t>
            </a:r>
            <a:endParaRPr lang="en-US" dirty="0"/>
          </a:p>
        </p:txBody>
      </p:sp>
    </p:spTree>
    <p:extLst>
      <p:ext uri="{BB962C8B-B14F-4D97-AF65-F5344CB8AC3E}">
        <p14:creationId xmlns:p14="http://schemas.microsoft.com/office/powerpoint/2010/main" val="1354233142"/>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5681" y="1813041"/>
            <a:ext cx="13274793" cy="3567130"/>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900" baseline="0">
                <a:solidFill>
                  <a:schemeClr val="accent5"/>
                </a:solidFill>
              </a:defRPr>
            </a:lvl1pPr>
            <a:lvl2pPr marL="746125" indent="-457200">
              <a:spcBef>
                <a:spcPts val="0"/>
              </a:spcBef>
              <a:spcAft>
                <a:spcPts val="600"/>
              </a:spcAft>
              <a:buSzPct val="100000"/>
              <a:buFont typeface="+mj-lt"/>
              <a:buAutoNum type="romanUcPeriod"/>
              <a:defRPr sz="2400" baseline="0">
                <a:solidFill>
                  <a:schemeClr val="accent5"/>
                </a:solidFill>
              </a:defRPr>
            </a:lvl2pPr>
            <a:lvl3pPr marL="969963" indent="-457200">
              <a:spcBef>
                <a:spcPts val="0"/>
              </a:spcBef>
              <a:spcAft>
                <a:spcPts val="600"/>
              </a:spcAft>
              <a:buSzPct val="100000"/>
              <a:buFont typeface="+mj-lt"/>
              <a:buAutoNum type="arabicPeriod"/>
              <a:defRPr sz="2100" baseline="0">
                <a:solidFill>
                  <a:schemeClr val="accent5"/>
                </a:solidFill>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[High-level content]</a:t>
            </a:r>
          </a:p>
          <a:p>
            <a:r>
              <a:rPr lang="en-US" dirty="0" smtClean="0"/>
              <a:t>[High-level content] </a:t>
            </a:r>
          </a:p>
          <a:p>
            <a:pPr lvl="1">
              <a:buFont typeface="+mj-lt"/>
              <a:buAutoNum type="romanUcPeriod"/>
            </a:pPr>
            <a:r>
              <a:rPr lang="en-US" dirty="0" smtClean="0"/>
              <a:t>[Secondary information about high-level content]</a:t>
            </a:r>
          </a:p>
          <a:p>
            <a:pPr lvl="2">
              <a:buFont typeface="Arial"/>
              <a:buChar char="•"/>
            </a:pPr>
            <a:r>
              <a:rPr lang="en-US" dirty="0" smtClean="0"/>
              <a:t>[More details]</a:t>
            </a:r>
          </a:p>
          <a:p>
            <a:pPr lvl="2">
              <a:buFont typeface="Arial"/>
              <a:buChar char="•"/>
            </a:pPr>
            <a:r>
              <a:rPr lang="en-US" dirty="0" smtClean="0"/>
              <a:t>[More details] </a:t>
            </a:r>
          </a:p>
          <a:p>
            <a:pPr lvl="2">
              <a:buFont typeface="Arial"/>
              <a:buChar char="•"/>
            </a:pPr>
            <a:r>
              <a:rPr lang="en-US" dirty="0" smtClean="0"/>
              <a:t>[More details] </a:t>
            </a:r>
          </a:p>
          <a:p>
            <a:pPr lvl="1">
              <a:buFont typeface="+mj-lt"/>
              <a:buAutoNum type="romanUcPeriod"/>
            </a:pPr>
            <a:r>
              <a:rPr lang="en-US" dirty="0" smtClean="0"/>
              <a:t>[Secondary information about high-level content]</a:t>
            </a:r>
          </a:p>
          <a:p>
            <a:r>
              <a:rPr lang="en-US" dirty="0" smtClean="0"/>
              <a:t>[High-level content]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511508840"/>
      </p:ext>
    </p:extLst>
  </p:cSld>
  <p:clrMapOvr>
    <a:masterClrMapping/>
  </p:clrMapOvr>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004935870"/>
      </p:ext>
    </p:extLst>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7" name="Content Placeholder 2"/>
          <p:cNvSpPr>
            <a:spLocks noGrp="1"/>
          </p:cNvSpPr>
          <p:nvPr>
            <p:ph idx="15" hasCustomPrompt="1"/>
          </p:nvPr>
        </p:nvSpPr>
        <p:spPr>
          <a:xfrm>
            <a:off x="7311907" y="1812808"/>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630591269"/>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dirty="0" smtClean="0"/>
              <a:t>Click icon to add picture</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88486746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defRPr>
            </a:lvl1pPr>
          </a:lstStyle>
          <a:p>
            <a:r>
              <a:rPr lang="en-US" dirty="0" smtClean="0"/>
              <a:t>Click icon to add table</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14413598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3742858213"/>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900">
                <a:solidFill>
                  <a:schemeClr val="accent5"/>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811397206"/>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935106"/>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userDrawn="1"/>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pic>
        <p:nvPicPr>
          <p:cNvPr id="4" name="Picture 3" descr="tableau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6400" y="3206751"/>
            <a:ext cx="8737600" cy="1816101"/>
          </a:xfrm>
          <a:prstGeom prst="rect">
            <a:avLst/>
          </a:prstGeom>
        </p:spPr>
      </p:pic>
    </p:spTree>
    <p:extLst>
      <p:ext uri="{BB962C8B-B14F-4D97-AF65-F5344CB8AC3E}">
        <p14:creationId xmlns:p14="http://schemas.microsoft.com/office/powerpoint/2010/main" val="2176352155"/>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0911" y="609601"/>
            <a:ext cx="2594493" cy="539262"/>
          </a:xfrm>
          <a:prstGeom prst="rect">
            <a:avLst/>
          </a:prstGeom>
        </p:spPr>
      </p:pic>
      <p:sp>
        <p:nvSpPr>
          <p:cNvPr id="4" name="Text Placeholder 3"/>
          <p:cNvSpPr>
            <a:spLocks noGrp="1"/>
          </p:cNvSpPr>
          <p:nvPr>
            <p:ph type="body" sz="quarter" idx="11" hasCustomPrompt="1"/>
          </p:nvPr>
        </p:nvSpPr>
        <p:spPr>
          <a:xfrm>
            <a:off x="686744" y="1813042"/>
            <a:ext cx="13245156" cy="1578894"/>
          </a:xfrm>
          <a:prstGeom prst="rect">
            <a:avLst/>
          </a:prstGeom>
        </p:spPr>
        <p:txBody>
          <a:bodyPr wrap="square" lIns="0" tIns="0" rIns="0" bIns="0">
            <a:spAutoFit/>
          </a:bodyPr>
          <a:lstStyle>
            <a:lvl1pPr marL="0" indent="0">
              <a:buNone/>
              <a:defRPr sz="4500" b="0" i="0" baseline="0">
                <a:solidFill>
                  <a:schemeClr val="accent5"/>
                </a:solidFill>
                <a:latin typeface="+mj-lt"/>
                <a:cs typeface="Gill Sans MT"/>
              </a:defRPr>
            </a:lvl1pPr>
            <a:lvl2pPr marL="653110" indent="0">
              <a:buNone/>
              <a:defRPr/>
            </a:lvl2pPr>
            <a:lvl3pPr marL="1306221" indent="0">
              <a:buNone/>
              <a:defRPr/>
            </a:lvl3pPr>
            <a:lvl4pPr marL="1959331" indent="0">
              <a:buNone/>
              <a:defRPr/>
            </a:lvl4pPr>
            <a:lvl5pPr marL="2612442" indent="0">
              <a:buNone/>
              <a:defRPr/>
            </a:lvl5pPr>
          </a:lstStyle>
          <a:p>
            <a:r>
              <a:rPr lang="en-US" dirty="0" smtClean="0"/>
              <a:t>[Presentation Title]</a:t>
            </a:r>
          </a:p>
          <a:p>
            <a:r>
              <a:rPr lang="en-US" sz="2400" dirty="0" smtClean="0"/>
              <a:t>[Presenter Name] | [Presenter Title]</a:t>
            </a:r>
          </a:p>
          <a:p>
            <a:r>
              <a:rPr lang="en-US" sz="2400" dirty="0" smtClean="0"/>
              <a:t>[Date] | [Contact Info (social media, email, etc.)] </a:t>
            </a:r>
            <a:endParaRPr lang="en-US" sz="2400" dirty="0"/>
          </a:p>
        </p:txBody>
      </p:sp>
    </p:spTree>
    <p:extLst>
      <p:ext uri="{BB962C8B-B14F-4D97-AF65-F5344CB8AC3E}">
        <p14:creationId xmlns:p14="http://schemas.microsoft.com/office/powerpoint/2010/main" val="207964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687426" y="1813044"/>
            <a:ext cx="5337174" cy="3951851"/>
          </a:xfrm>
          <a:prstGeom prst="rect">
            <a:avLst/>
          </a:prstGeom>
        </p:spPr>
        <p:txBody>
          <a:bodyPr vert="horz" lIns="0" tIns="0" rIns="0" bIns="0">
            <a:spAutoFit/>
          </a:bodyPr>
          <a:lstStyle>
            <a:lvl1pPr marL="0" indent="0">
              <a:lnSpc>
                <a:spcPct val="150000"/>
              </a:lnSpc>
              <a:spcBef>
                <a:spcPts val="0"/>
              </a:spcBef>
              <a:buFontTx/>
              <a:buNone/>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[Topic One]</a:t>
            </a:r>
          </a:p>
          <a:p>
            <a:pPr>
              <a:spcBef>
                <a:spcPts val="0"/>
              </a:spcBef>
            </a:pPr>
            <a:r>
              <a:rPr lang="en-US" dirty="0" smtClean="0"/>
              <a:t>[Topic Two]</a:t>
            </a:r>
          </a:p>
          <a:p>
            <a:pPr>
              <a:spcBef>
                <a:spcPts val="0"/>
              </a:spcBef>
            </a:pPr>
            <a:r>
              <a:rPr lang="en-US" dirty="0" smtClean="0"/>
              <a:t>[Topic Three]</a:t>
            </a:r>
          </a:p>
          <a:p>
            <a:pPr>
              <a:spcBef>
                <a:spcPts val="0"/>
              </a:spcBef>
            </a:pPr>
            <a:r>
              <a:rPr lang="en-US" dirty="0" smtClean="0"/>
              <a:t>[Topic Four]</a:t>
            </a:r>
          </a:p>
          <a:p>
            <a:pPr>
              <a:spcBef>
                <a:spcPts val="0"/>
              </a:spcBef>
            </a:pPr>
            <a:r>
              <a:rPr lang="en-US" dirty="0" smtClean="0"/>
              <a:t>[Topic Five]</a:t>
            </a:r>
          </a:p>
          <a:p>
            <a:pPr>
              <a:spcBef>
                <a:spcPts val="0"/>
              </a:spcBef>
            </a:pPr>
            <a:r>
              <a:rPr lang="en-US" dirty="0" smtClean="0"/>
              <a:t>[Topic Six]</a:t>
            </a:r>
            <a:endParaRPr lang="en-US" dirty="0"/>
          </a:p>
        </p:txBody>
      </p:sp>
      <p:sp>
        <p:nvSpPr>
          <p:cNvPr id="35" name="Text Placeholder 32"/>
          <p:cNvSpPr>
            <a:spLocks noGrp="1"/>
          </p:cNvSpPr>
          <p:nvPr>
            <p:ph type="body" sz="quarter" idx="12" hasCustomPrompt="1"/>
          </p:nvPr>
        </p:nvSpPr>
        <p:spPr>
          <a:xfrm>
            <a:off x="8545513" y="1813044"/>
            <a:ext cx="5414961" cy="3951851"/>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endParaRPr lang="en-US" dirty="0"/>
          </a:p>
        </p:txBody>
      </p:sp>
      <p:sp>
        <p:nvSpPr>
          <p:cNvPr id="5" name="Text Placeholder 5"/>
          <p:cNvSpPr>
            <a:spLocks noGrp="1"/>
          </p:cNvSpPr>
          <p:nvPr>
            <p:ph type="body" sz="quarter" idx="13" hasCustomPrompt="1"/>
          </p:nvPr>
        </p:nvSpPr>
        <p:spPr>
          <a:xfrm>
            <a:off x="686746" y="381001"/>
            <a:ext cx="13245154" cy="634789"/>
          </a:xfrm>
          <a:prstGeom prst="rect">
            <a:avLst/>
          </a:prstGeom>
        </p:spPr>
        <p:txBody>
          <a:bodyPr wrap="square" lIns="0" tIns="0" rIns="0" bIns="0">
            <a:spAutoFit/>
          </a:bodyPr>
          <a:lstStyle>
            <a:lvl1pPr marL="0" indent="0">
              <a:lnSpc>
                <a:spcPct val="90000"/>
              </a:lnSpc>
              <a:buFontTx/>
              <a:buNone/>
              <a:defRPr sz="4500" baseline="0">
                <a:solidFill>
                  <a:schemeClr val="accent5"/>
                </a:solidFill>
              </a:defRPr>
            </a:lvl1pPr>
          </a:lstStyle>
          <a:p>
            <a:r>
              <a:rPr lang="en-US" dirty="0" smtClean="0"/>
              <a:t>Table of Contents/Agenda</a:t>
            </a:r>
            <a:endParaRPr lang="en-US" dirty="0"/>
          </a:p>
        </p:txBody>
      </p:sp>
    </p:spTree>
    <p:extLst>
      <p:ext uri="{BB962C8B-B14F-4D97-AF65-F5344CB8AC3E}">
        <p14:creationId xmlns:p14="http://schemas.microsoft.com/office/powerpoint/2010/main" val="389079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New Topic_a">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7" name="Picture 6" descr="Bottom_Viz_August-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Tree>
    <p:extLst>
      <p:ext uri="{BB962C8B-B14F-4D97-AF65-F5344CB8AC3E}">
        <p14:creationId xmlns:p14="http://schemas.microsoft.com/office/powerpoint/2010/main" val="64191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New Topic_b">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3.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Tree>
    <p:extLst>
      <p:ext uri="{BB962C8B-B14F-4D97-AF65-F5344CB8AC3E}">
        <p14:creationId xmlns:p14="http://schemas.microsoft.com/office/powerpoint/2010/main" val="335498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New Topic_c">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Tree>
    <p:extLst>
      <p:ext uri="{BB962C8B-B14F-4D97-AF65-F5344CB8AC3E}">
        <p14:creationId xmlns:p14="http://schemas.microsoft.com/office/powerpoint/2010/main" val="293316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64860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
        <p:nvSpPr>
          <p:cNvPr id="4" name="Content Placeholder 2"/>
          <p:cNvSpPr>
            <a:spLocks noGrp="1"/>
          </p:cNvSpPr>
          <p:nvPr>
            <p:ph idx="14" hasCustomPrompt="1"/>
          </p:nvPr>
        </p:nvSpPr>
        <p:spPr>
          <a:xfrm>
            <a:off x="685681" y="1813043"/>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900" baseline="0">
                <a:solidFill>
                  <a:schemeClr val="accent5"/>
                </a:solidFill>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[Copy content] </a:t>
            </a:r>
            <a:endParaRPr lang="en-US" dirty="0"/>
          </a:p>
        </p:txBody>
      </p:sp>
    </p:spTree>
    <p:extLst>
      <p:ext uri="{BB962C8B-B14F-4D97-AF65-F5344CB8AC3E}">
        <p14:creationId xmlns:p14="http://schemas.microsoft.com/office/powerpoint/2010/main" val="32304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6600" y="2438401"/>
            <a:ext cx="8077200" cy="830997"/>
          </a:xfrm>
        </p:spPr>
        <p:txBody>
          <a:bodyPr anchor="t" anchorCtr="0">
            <a:spAutoFit/>
          </a:bodyPr>
          <a:lstStyle>
            <a:lvl1pPr>
              <a:defRPr sz="5400" baseline="0">
                <a:solidFill>
                  <a:schemeClr val="accent5"/>
                </a:solidFill>
              </a:defRPr>
            </a:lvl1pPr>
          </a:lstStyle>
          <a:p>
            <a:r>
              <a:rPr lang="en-US" dirty="0" smtClean="0"/>
              <a:t>“Insert quote here”</a:t>
            </a:r>
            <a:endParaRPr lang="en-US" dirty="0"/>
          </a:p>
        </p:txBody>
      </p:sp>
      <p:sp>
        <p:nvSpPr>
          <p:cNvPr id="13" name="Text Placeholder 12"/>
          <p:cNvSpPr>
            <a:spLocks noGrp="1"/>
          </p:cNvSpPr>
          <p:nvPr>
            <p:ph type="body" sz="quarter" idx="11" hasCustomPrompt="1"/>
          </p:nvPr>
        </p:nvSpPr>
        <p:spPr>
          <a:xfrm>
            <a:off x="3561080" y="3733800"/>
            <a:ext cx="8077200" cy="295466"/>
          </a:xfrm>
          <a:prstGeom prst="rect">
            <a:avLst/>
          </a:prstGeom>
        </p:spPr>
        <p:txBody>
          <a:bodyPr lIns="0" tIns="0" rIns="0" bIns="0">
            <a:spAutoFit/>
          </a:bodyPr>
          <a:lstStyle>
            <a:lvl1pPr marL="0" indent="0">
              <a:buNone/>
              <a:defRPr sz="1900" baseline="0">
                <a:solidFill>
                  <a:schemeClr val="accent5"/>
                </a:solidFill>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dirty="0" smtClean="0"/>
              <a:t>Name &amp; Title here</a:t>
            </a:r>
            <a:endParaRPr lang="en-US" dirty="0"/>
          </a:p>
        </p:txBody>
      </p:sp>
    </p:spTree>
    <p:extLst>
      <p:ext uri="{BB962C8B-B14F-4D97-AF65-F5344CB8AC3E}">
        <p14:creationId xmlns:p14="http://schemas.microsoft.com/office/powerpoint/2010/main" val="31835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5681" y="1813041"/>
            <a:ext cx="13274793" cy="3567130"/>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900" baseline="0">
                <a:solidFill>
                  <a:schemeClr val="accent5"/>
                </a:solidFill>
              </a:defRPr>
            </a:lvl1pPr>
            <a:lvl2pPr marL="746125" indent="-457200">
              <a:spcBef>
                <a:spcPts val="0"/>
              </a:spcBef>
              <a:spcAft>
                <a:spcPts val="600"/>
              </a:spcAft>
              <a:buSzPct val="100000"/>
              <a:buFont typeface="+mj-lt"/>
              <a:buAutoNum type="romanUcPeriod"/>
              <a:defRPr sz="2400" baseline="0">
                <a:solidFill>
                  <a:schemeClr val="accent5"/>
                </a:solidFill>
              </a:defRPr>
            </a:lvl2pPr>
            <a:lvl3pPr marL="969963" indent="-457200">
              <a:spcBef>
                <a:spcPts val="0"/>
              </a:spcBef>
              <a:spcAft>
                <a:spcPts val="600"/>
              </a:spcAft>
              <a:buSzPct val="100000"/>
              <a:buFont typeface="+mj-lt"/>
              <a:buAutoNum type="arabicPeriod"/>
              <a:defRPr sz="2100" baseline="0">
                <a:solidFill>
                  <a:schemeClr val="accent5"/>
                </a:solidFill>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[High-level content]</a:t>
            </a:r>
          </a:p>
          <a:p>
            <a:r>
              <a:rPr lang="en-US" dirty="0" smtClean="0"/>
              <a:t>[High-level content] </a:t>
            </a:r>
          </a:p>
          <a:p>
            <a:pPr lvl="1">
              <a:buFont typeface="+mj-lt"/>
              <a:buAutoNum type="romanUcPeriod"/>
            </a:pPr>
            <a:r>
              <a:rPr lang="en-US" dirty="0" smtClean="0"/>
              <a:t>[Secondary information about high-level content]</a:t>
            </a:r>
          </a:p>
          <a:p>
            <a:pPr lvl="2">
              <a:buFont typeface="Arial"/>
              <a:buChar char="•"/>
            </a:pPr>
            <a:r>
              <a:rPr lang="en-US" dirty="0" smtClean="0"/>
              <a:t>[More details]</a:t>
            </a:r>
          </a:p>
          <a:p>
            <a:pPr lvl="2">
              <a:buFont typeface="Arial"/>
              <a:buChar char="•"/>
            </a:pPr>
            <a:r>
              <a:rPr lang="en-US" dirty="0" smtClean="0"/>
              <a:t>[More details] </a:t>
            </a:r>
          </a:p>
          <a:p>
            <a:pPr lvl="2">
              <a:buFont typeface="Arial"/>
              <a:buChar char="•"/>
            </a:pPr>
            <a:r>
              <a:rPr lang="en-US" dirty="0" smtClean="0"/>
              <a:t>[More details] </a:t>
            </a:r>
          </a:p>
          <a:p>
            <a:pPr lvl="1">
              <a:buFont typeface="+mj-lt"/>
              <a:buAutoNum type="romanUcPeriod"/>
            </a:pPr>
            <a:r>
              <a:rPr lang="en-US" dirty="0" smtClean="0"/>
              <a:t>[Secondary information about high-level content]</a:t>
            </a:r>
          </a:p>
          <a:p>
            <a:r>
              <a:rPr lang="en-US" dirty="0" smtClean="0"/>
              <a:t>[High-level content]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0160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57539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7" name="Content Placeholder 2"/>
          <p:cNvSpPr>
            <a:spLocks noGrp="1"/>
          </p:cNvSpPr>
          <p:nvPr>
            <p:ph idx="15" hasCustomPrompt="1"/>
          </p:nvPr>
        </p:nvSpPr>
        <p:spPr>
          <a:xfrm>
            <a:off x="7311907" y="1812808"/>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5800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78527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defRPr>
            </a:lvl1pPr>
          </a:lstStyle>
          <a:p>
            <a:r>
              <a:rPr lang="en-US" smtClean="0"/>
              <a:t>Click icon to add table</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72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04421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900">
                <a:solidFill>
                  <a:schemeClr val="accent5"/>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4220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98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userDrawn="1"/>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pic>
        <p:nvPicPr>
          <p:cNvPr id="4" name="Picture 3" descr="tableau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6400" y="3206751"/>
            <a:ext cx="8737600" cy="1816101"/>
          </a:xfrm>
          <a:prstGeom prst="rect">
            <a:avLst/>
          </a:prstGeom>
        </p:spPr>
      </p:pic>
    </p:spTree>
    <p:extLst>
      <p:ext uri="{BB962C8B-B14F-4D97-AF65-F5344CB8AC3E}">
        <p14:creationId xmlns:p14="http://schemas.microsoft.com/office/powerpoint/2010/main" val="314517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Main Body">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731520" y="1920242"/>
            <a:ext cx="13167360" cy="5430520"/>
          </a:xfrm>
          <a:prstGeom prst="rect">
            <a:avLst/>
          </a:prstGeom>
        </p:spPr>
        <p:txBody>
          <a:bodyPr/>
          <a:lstStyle>
            <a:lvl4pPr>
              <a:defRPr sz="1680"/>
            </a:lvl4pPr>
            <a:lvl5pPr>
              <a:defRPr sz="1680"/>
            </a:lvl5pPr>
          </a:lstStyle>
          <a:p>
            <a:pPr lvl="0"/>
            <a:r>
              <a:rPr lang="en-US" smtClean="0"/>
              <a:t>Click to edit Master text styles</a:t>
            </a:r>
          </a:p>
          <a:p>
            <a:pPr lvl="1"/>
            <a:r>
              <a:rPr lang="en-US" smtClean="0"/>
              <a:t>Second level</a:t>
            </a:r>
          </a:p>
          <a:p>
            <a:pPr lvl="2"/>
            <a:r>
              <a:rPr lang="en-US" smtClean="0"/>
              <a:t>Third level</a:t>
            </a:r>
          </a:p>
        </p:txBody>
      </p:sp>
      <p:cxnSp>
        <p:nvCxnSpPr>
          <p:cNvPr id="6" name="Straight Connector 5"/>
          <p:cNvCxnSpPr/>
          <p:nvPr userDrawn="1"/>
        </p:nvCxnSpPr>
        <p:spPr>
          <a:xfrm>
            <a:off x="2" y="119298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857222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sharpenSoften amount="25000"/>
                    </a14:imgEffect>
                    <a14:imgEffect>
                      <a14:saturation sat="66000"/>
                    </a14:imgEffect>
                    <a14:imgEffect>
                      <a14:brightnessContrast contrast="-20000"/>
                    </a14:imgEffect>
                  </a14:imgLayer>
                </a14:imgProps>
              </a:ext>
              <a:ext uri="{28A0092B-C50C-407E-A947-70E740481C1C}">
                <a14:useLocalDpi xmlns:a14="http://schemas.microsoft.com/office/drawing/2010/main"/>
              </a:ext>
            </a:extLst>
          </a:blip>
          <a:srcRect l="9712" r="12074"/>
          <a:stretch/>
        </p:blipFill>
        <p:spPr>
          <a:xfrm>
            <a:off x="3083" y="9770"/>
            <a:ext cx="14620506" cy="8219830"/>
          </a:xfrm>
          <a:prstGeom prst="rect">
            <a:avLst/>
          </a:prstGeom>
        </p:spPr>
      </p:pic>
      <p:pic>
        <p:nvPicPr>
          <p:cNvPr id="6" name="Picture 5" descr="benryanconversi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41711" y="7817915"/>
            <a:ext cx="1557795" cy="342670"/>
          </a:xfrm>
          <a:prstGeom prst="rect">
            <a:avLst/>
          </a:prstGeom>
        </p:spPr>
      </p:pic>
    </p:spTree>
    <p:extLst>
      <p:ext uri="{BB962C8B-B14F-4D97-AF65-F5344CB8AC3E}">
        <p14:creationId xmlns:p14="http://schemas.microsoft.com/office/powerpoint/2010/main" val="23620772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New Topic_a">
    <p:spTree>
      <p:nvGrpSpPr>
        <p:cNvPr id="1" name=""/>
        <p:cNvGrpSpPr/>
        <p:nvPr/>
      </p:nvGrpSpPr>
      <p:grpSpPr>
        <a:xfrm>
          <a:off x="0" y="0"/>
          <a:ext cx="0" cy="0"/>
          <a:chOff x="0" y="0"/>
          <a:chExt cx="0" cy="0"/>
        </a:xfrm>
      </p:grpSpPr>
      <p:pic>
        <p:nvPicPr>
          <p:cNvPr id="2" name="Picture 1" descr="GSKO PPT_5color-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4" name="Title 1"/>
          <p:cNvSpPr>
            <a:spLocks noGrp="1"/>
          </p:cNvSpPr>
          <p:nvPr>
            <p:ph type="title" hasCustomPrompt="1"/>
          </p:nvPr>
        </p:nvSpPr>
        <p:spPr>
          <a:xfrm>
            <a:off x="685682" y="1811899"/>
            <a:ext cx="5800340" cy="634789"/>
          </a:xfrm>
        </p:spPr>
        <p:txBody>
          <a:bodyPr wrap="square" anchor="ctr">
            <a:spAutoFit/>
          </a:bodyPr>
          <a:lstStyle>
            <a:lvl1pPr algn="l">
              <a:defRPr sz="4500" b="0" cap="none">
                <a:solidFill>
                  <a:schemeClr val="accent5"/>
                </a:solidFill>
                <a:latin typeface="BentonSans"/>
                <a:cs typeface="BentonSans"/>
              </a:defRPr>
            </a:lvl1pPr>
          </a:lstStyle>
          <a:p>
            <a:r>
              <a:rPr lang="en-US" dirty="0" smtClean="0"/>
              <a:t>[Topic]</a:t>
            </a:r>
            <a:endParaRPr lang="en-US" dirty="0"/>
          </a:p>
        </p:txBody>
      </p:sp>
    </p:spTree>
    <p:extLst>
      <p:ext uri="{BB962C8B-B14F-4D97-AF65-F5344CB8AC3E}">
        <p14:creationId xmlns:p14="http://schemas.microsoft.com/office/powerpoint/2010/main" val="82482849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New Topic_b">
    <p:spTree>
      <p:nvGrpSpPr>
        <p:cNvPr id="1" name=""/>
        <p:cNvGrpSpPr/>
        <p:nvPr/>
      </p:nvGrpSpPr>
      <p:grpSpPr>
        <a:xfrm>
          <a:off x="0" y="0"/>
          <a:ext cx="0" cy="0"/>
          <a:chOff x="0" y="0"/>
          <a:chExt cx="0" cy="0"/>
        </a:xfrm>
      </p:grpSpPr>
      <p:pic>
        <p:nvPicPr>
          <p:cNvPr id="3" name="Picture 2" descr="GSKO PPT_5color-0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BentonSans"/>
                <a:cs typeface="BentonSans"/>
              </a:defRPr>
            </a:lvl1pPr>
          </a:lstStyle>
          <a:p>
            <a:r>
              <a:rPr lang="en-US" dirty="0" smtClean="0"/>
              <a:t>[Topic]</a:t>
            </a:r>
            <a:endParaRPr lang="en-US" dirty="0"/>
          </a:p>
        </p:txBody>
      </p:sp>
    </p:spTree>
    <p:extLst>
      <p:ext uri="{BB962C8B-B14F-4D97-AF65-F5344CB8AC3E}">
        <p14:creationId xmlns:p14="http://schemas.microsoft.com/office/powerpoint/2010/main" val="130807949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ulleted Copy">
    <p:spTree>
      <p:nvGrpSpPr>
        <p:cNvPr id="1" name=""/>
        <p:cNvGrpSpPr/>
        <p:nvPr/>
      </p:nvGrpSpPr>
      <p:grpSpPr>
        <a:xfrm>
          <a:off x="0" y="0"/>
          <a:ext cx="0" cy="0"/>
          <a:chOff x="0" y="0"/>
          <a:chExt cx="0" cy="0"/>
        </a:xfrm>
      </p:grpSpPr>
      <p:pic>
        <p:nvPicPr>
          <p:cNvPr id="8" name="Picture 7"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latin typeface="BentonSans"/>
              </a:defRPr>
            </a:lvl1pPr>
            <a:lvl2pPr marL="288925" indent="273050">
              <a:spcBef>
                <a:spcPts val="0"/>
              </a:spcBef>
              <a:spcAft>
                <a:spcPts val="600"/>
              </a:spcAft>
              <a:buSzPct val="100000"/>
              <a:buFont typeface="Arial"/>
              <a:buChar char="•"/>
              <a:defRPr sz="2400" baseline="0">
                <a:solidFill>
                  <a:schemeClr val="accent5"/>
                </a:solidFill>
                <a:latin typeface="BentonSans"/>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27629051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ain Body">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323089" y="1427015"/>
            <a:ext cx="13984225" cy="1501950"/>
          </a:xfrm>
        </p:spPr>
        <p:txBody>
          <a:bodyPr/>
          <a:lstStyle>
            <a:lvl4pPr>
              <a:defRPr sz="1680"/>
            </a:lvl4pPr>
            <a:lvl5pPr>
              <a:defRPr sz="1680"/>
            </a:lvl5pPr>
          </a:lstStyle>
          <a:p>
            <a:pPr lvl="0"/>
            <a:r>
              <a:rPr lang="en-US" smtClean="0"/>
              <a:t>Click to edit Master text styles</a:t>
            </a:r>
          </a:p>
          <a:p>
            <a:pPr lvl="1"/>
            <a:r>
              <a:rPr lang="en-US" smtClean="0"/>
              <a:t>Second level</a:t>
            </a:r>
          </a:p>
          <a:p>
            <a:pPr lvl="2"/>
            <a:r>
              <a:rPr lang="en-US" smtClean="0"/>
              <a:t>Third level</a:t>
            </a:r>
          </a:p>
        </p:txBody>
      </p:sp>
      <p:cxnSp>
        <p:nvCxnSpPr>
          <p:cNvPr id="6" name="Straight Connector 5"/>
          <p:cNvCxnSpPr/>
          <p:nvPr userDrawn="1"/>
        </p:nvCxnSpPr>
        <p:spPr>
          <a:xfrm>
            <a:off x="2" y="119298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2835286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59607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theme" Target="../theme/theme2.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theme" Target="../theme/theme3.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theme" Target="../theme/theme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theme" Target="../theme/theme5.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9" Type="http://schemas.openxmlformats.org/officeDocument/2006/relationships/theme" Target="../theme/theme6.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34" Type="http://schemas.openxmlformats.org/officeDocument/2006/relationships/slideLayout" Target="../slideLayouts/slideLayout223.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slideLayout" Target="../slideLayouts/slideLayout222.xml"/><Relationship Id="rId38" Type="http://schemas.openxmlformats.org/officeDocument/2006/relationships/slideLayout" Target="../slideLayouts/slideLayout227.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slideLayout" Target="../slideLayouts/slideLayout221.xml"/><Relationship Id="rId37" Type="http://schemas.openxmlformats.org/officeDocument/2006/relationships/slideLayout" Target="../slideLayouts/slideLayout226.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36" Type="http://schemas.openxmlformats.org/officeDocument/2006/relationships/slideLayout" Target="../slideLayouts/slideLayout225.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 Id="rId35" Type="http://schemas.openxmlformats.org/officeDocument/2006/relationships/slideLayout" Target="../slideLayouts/slideLayout2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theme" Target="../theme/theme7.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image" Target="../media/image17.emf"/><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image" Target="../media/image16.png"/><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3" Type="http://schemas.openxmlformats.org/officeDocument/2006/relationships/slideLayout" Target="../slideLayouts/slideLayout247.xml"/><Relationship Id="rId21" Type="http://schemas.openxmlformats.org/officeDocument/2006/relationships/image" Target="../media/image17.emf"/><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image" Target="../media/image16.png"/><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10" Type="http://schemas.openxmlformats.org/officeDocument/2006/relationships/slideLayout" Target="../slideLayouts/slideLayout254.xml"/><Relationship Id="rId19" Type="http://schemas.openxmlformats.org/officeDocument/2006/relationships/theme" Target="../theme/theme8.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266" r:id="rId3"/>
    <p:sldLayoutId id="2147484331" r:id="rId4"/>
    <p:sldLayoutId id="2147484332" r:id="rId5"/>
    <p:sldLayoutId id="2147484333" r:id="rId6"/>
    <p:sldLayoutId id="2147484249" r:id="rId7"/>
    <p:sldLayoutId id="2147484304" r:id="rId8"/>
    <p:sldLayoutId id="2147484334" r:id="rId9"/>
    <p:sldLayoutId id="2147484295" r:id="rId10"/>
    <p:sldLayoutId id="2147484314" r:id="rId11"/>
    <p:sldLayoutId id="2147484337" r:id="rId12"/>
    <p:sldLayoutId id="2147484302" r:id="rId13"/>
    <p:sldLayoutId id="2147484303" r:id="rId14"/>
    <p:sldLayoutId id="2147484315" r:id="rId15"/>
    <p:sldLayoutId id="2147484336" r:id="rId16"/>
    <p:sldLayoutId id="2147484335" r:id="rId17"/>
    <p:sldLayoutId id="2147484240" r:id="rId18"/>
    <p:sldLayoutId id="2147484330" r:id="rId19"/>
    <p:sldLayoutId id="2147484309" r:id="rId20"/>
    <p:sldLayoutId id="2147484324" r:id="rId21"/>
    <p:sldLayoutId id="2147484323" r:id="rId22"/>
    <p:sldLayoutId id="2147484325" r:id="rId23"/>
    <p:sldLayoutId id="2147484326" r:id="rId24"/>
    <p:sldLayoutId id="2147484327" r:id="rId25"/>
    <p:sldLayoutId id="2147484328" r:id="rId26"/>
    <p:sldLayoutId id="2147484256" r:id="rId27"/>
    <p:sldLayoutId id="2147484316" r:id="rId28"/>
    <p:sldLayoutId id="2147484317" r:id="rId29"/>
    <p:sldLayoutId id="2147484318" r:id="rId30"/>
    <p:sldLayoutId id="2147484319" r:id="rId31"/>
    <p:sldLayoutId id="2147484320" r:id="rId32"/>
    <p:sldLayoutId id="2147484321" r:id="rId33"/>
    <p:sldLayoutId id="2147484313" r:id="rId34"/>
    <p:sldLayoutId id="2147484341" r:id="rId35"/>
    <p:sldLayoutId id="2147484544" r:id="rId36"/>
    <p:sldLayoutId id="2147484545" r:id="rId37"/>
    <p:sldLayoutId id="2147484546" r:id="rId38"/>
    <p:sldLayoutId id="2147484547" r:id="rId39"/>
    <p:sldLayoutId id="2147484585" r:id="rId40"/>
    <p:sldLayoutId id="2147484586" r:id="rId41"/>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66" r:id="rId24"/>
    <p:sldLayoutId id="2147484367" r:id="rId25"/>
    <p:sldLayoutId id="2147484368" r:id="rId26"/>
    <p:sldLayoutId id="2147484369" r:id="rId27"/>
    <p:sldLayoutId id="2147484370" r:id="rId28"/>
    <p:sldLayoutId id="2147484371" r:id="rId29"/>
    <p:sldLayoutId id="2147484372" r:id="rId30"/>
    <p:sldLayoutId id="2147484373" r:id="rId31"/>
    <p:sldLayoutId id="2147484374" r:id="rId32"/>
    <p:sldLayoutId id="2147484375" r:id="rId33"/>
    <p:sldLayoutId id="2147484376" r:id="rId34"/>
    <p:sldLayoutId id="2147484377" r:id="rId35"/>
    <p:sldLayoutId id="2147484378" r:id="rId36"/>
    <p:sldLayoutId id="2147484379" r:id="rId37"/>
    <p:sldLayoutId id="2147484380"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 id="2147484400" r:id="rId19"/>
    <p:sldLayoutId id="2147484401" r:id="rId20"/>
    <p:sldLayoutId id="2147484402" r:id="rId21"/>
    <p:sldLayoutId id="2147484403" r:id="rId22"/>
    <p:sldLayoutId id="2147484404" r:id="rId23"/>
    <p:sldLayoutId id="2147484405" r:id="rId24"/>
    <p:sldLayoutId id="2147484406" r:id="rId25"/>
    <p:sldLayoutId id="2147484407" r:id="rId26"/>
    <p:sldLayoutId id="2147484408" r:id="rId27"/>
    <p:sldLayoutId id="2147484409" r:id="rId28"/>
    <p:sldLayoutId id="2147484410" r:id="rId29"/>
    <p:sldLayoutId id="2147484411" r:id="rId30"/>
    <p:sldLayoutId id="2147484412" r:id="rId31"/>
    <p:sldLayoutId id="2147484413" r:id="rId32"/>
    <p:sldLayoutId id="2147484414" r:id="rId33"/>
    <p:sldLayoutId id="2147484415" r:id="rId34"/>
    <p:sldLayoutId id="2147484417" r:id="rId35"/>
    <p:sldLayoutId id="2147484418" r:id="rId36"/>
    <p:sldLayoutId id="2147484419" r:id="rId37"/>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 id="2147484454" r:id="rId34"/>
    <p:sldLayoutId id="2147484458" r:id="rId35"/>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2" r:id="rId23"/>
    <p:sldLayoutId id="2147484483" r:id="rId24"/>
    <p:sldLayoutId id="2147484484" r:id="rId25"/>
    <p:sldLayoutId id="2147484485" r:id="rId26"/>
    <p:sldLayoutId id="2147484486" r:id="rId27"/>
    <p:sldLayoutId id="2147484487" r:id="rId28"/>
    <p:sldLayoutId id="2147484488" r:id="rId29"/>
    <p:sldLayoutId id="2147484489" r:id="rId30"/>
    <p:sldLayoutId id="2147484490" r:id="rId31"/>
    <p:sldLayoutId id="2147484491" r:id="rId32"/>
    <p:sldLayoutId id="2147484492" r:id="rId33"/>
    <p:sldLayoutId id="2147484493" r:id="rId34"/>
    <p:sldLayoutId id="2147484494" r:id="rId35"/>
    <p:sldLayoutId id="2147484495" r:id="rId36"/>
    <p:sldLayoutId id="2147484496" r:id="rId37"/>
    <p:sldLayoutId id="2147484497"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3" r:id="rId25"/>
    <p:sldLayoutId id="2147484524" r:id="rId26"/>
    <p:sldLayoutId id="2147484525" r:id="rId27"/>
    <p:sldLayoutId id="2147484526" r:id="rId28"/>
    <p:sldLayoutId id="2147484527" r:id="rId29"/>
    <p:sldLayoutId id="2147484528" r:id="rId30"/>
    <p:sldLayoutId id="2147484529" r:id="rId31"/>
    <p:sldLayoutId id="2147484530" r:id="rId32"/>
    <p:sldLayoutId id="2147484531" r:id="rId33"/>
    <p:sldLayoutId id="2147484532" r:id="rId34"/>
    <p:sldLayoutId id="2147484533" r:id="rId35"/>
    <p:sldLayoutId id="2147484534" r:id="rId36"/>
    <p:sldLayoutId id="2147484535" r:id="rId37"/>
    <p:sldLayoutId id="2147484536"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744" y="386073"/>
            <a:ext cx="13245156" cy="634789"/>
          </a:xfrm>
          <a:prstGeom prst="rect">
            <a:avLst/>
          </a:prstGeom>
        </p:spPr>
        <p:txBody>
          <a:bodyPr vert="horz" wrap="square" lIns="0" tIns="0" rIns="0" bIns="0" rtlCol="0" anchor="t" anchorCtr="0">
            <a:spAutoFit/>
          </a:bodyPr>
          <a:lstStyle/>
          <a:p>
            <a:r>
              <a:rPr lang="en-US" dirty="0" smtClean="0"/>
              <a:t>Master Title Style</a:t>
            </a:r>
            <a:endParaRPr lang="en-US" dirty="0"/>
          </a:p>
        </p:txBody>
      </p:sp>
      <p:pic>
        <p:nvPicPr>
          <p:cNvPr id="5" name="Picture 4" descr="Bottom_Viz_August-02.png"/>
          <p:cNvPicPr>
            <a:picLocks noChangeAspect="1"/>
          </p:cNvPicPr>
          <p:nvPr/>
        </p:nvPicPr>
        <p:blipFill rotWithShape="1">
          <a:blip r:embed="rId19" cstate="print">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7" name="Picture 6" descr="tableau_white.eps"/>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2669430" y="7725389"/>
            <a:ext cx="1727328" cy="359023"/>
          </a:xfrm>
          <a:prstGeom prst="rect">
            <a:avLst/>
          </a:prstGeom>
        </p:spPr>
      </p:pic>
    </p:spTree>
    <p:extLst>
      <p:ext uri="{BB962C8B-B14F-4D97-AF65-F5344CB8AC3E}">
        <p14:creationId xmlns:p14="http://schemas.microsoft.com/office/powerpoint/2010/main" val="3784958868"/>
      </p:ext>
    </p:extLst>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 id="2147484560" r:id="rId12"/>
    <p:sldLayoutId id="2147484561" r:id="rId13"/>
    <p:sldLayoutId id="2147484562" r:id="rId14"/>
    <p:sldLayoutId id="2147484563" r:id="rId15"/>
    <p:sldLayoutId id="2147484564" r:id="rId16"/>
    <p:sldLayoutId id="2147484565" r:id="rId17"/>
  </p:sldLayoutIdLst>
  <p:timing>
    <p:tnLst>
      <p:par>
        <p:cTn id="1" dur="indefinite" restart="never" nodeType="tmRoot"/>
      </p:par>
    </p:tnLst>
  </p:timing>
  <p:txStyles>
    <p:title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p:titleStyle>
    <p:body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744" y="386073"/>
            <a:ext cx="13245156" cy="634789"/>
          </a:xfrm>
          <a:prstGeom prst="rect">
            <a:avLst/>
          </a:prstGeom>
        </p:spPr>
        <p:txBody>
          <a:bodyPr vert="horz" wrap="square" lIns="0" tIns="0" rIns="0" bIns="0" rtlCol="0" anchor="t" anchorCtr="0">
            <a:spAutoFit/>
          </a:bodyPr>
          <a:lstStyle/>
          <a:p>
            <a:r>
              <a:rPr lang="en-US" dirty="0" smtClean="0"/>
              <a:t>Master Title Style</a:t>
            </a:r>
            <a:endParaRPr lang="en-US" dirty="0"/>
          </a:p>
        </p:txBody>
      </p:sp>
      <p:pic>
        <p:nvPicPr>
          <p:cNvPr id="5" name="Picture 4" descr="Bottom_Viz_August-02.png"/>
          <p:cNvPicPr>
            <a:picLocks noChangeAspect="1"/>
          </p:cNvPicPr>
          <p:nvPr userDrawn="1"/>
        </p:nvPicPr>
        <p:blipFill rotWithShape="1">
          <a:blip r:embed="rId20" cstate="print">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7" name="Picture 6" descr="tableau_white.eps"/>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2669430" y="7725389"/>
            <a:ext cx="1727328" cy="359023"/>
          </a:xfrm>
          <a:prstGeom prst="rect">
            <a:avLst/>
          </a:prstGeom>
        </p:spPr>
      </p:pic>
    </p:spTree>
    <p:extLst>
      <p:ext uri="{BB962C8B-B14F-4D97-AF65-F5344CB8AC3E}">
        <p14:creationId xmlns:p14="http://schemas.microsoft.com/office/powerpoint/2010/main" val="3948120852"/>
      </p:ext>
    </p:extLst>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 id="2147484578" r:id="rId12"/>
    <p:sldLayoutId id="2147484579" r:id="rId13"/>
    <p:sldLayoutId id="2147484580" r:id="rId14"/>
    <p:sldLayoutId id="2147484581" r:id="rId15"/>
    <p:sldLayoutId id="2147484582" r:id="rId16"/>
    <p:sldLayoutId id="2147484583" r:id="rId17"/>
    <p:sldLayoutId id="214748458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p:titleStyle>
    <p:body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41.tiff"/></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58.xml"/></Relationships>
</file>

<file path=ppt/slides/_rels/slide6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3.xml"/><Relationship Id="rId1" Type="http://schemas.openxmlformats.org/officeDocument/2006/relationships/slideLayout" Target="../slideLayouts/slideLayout26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microsoft.com/office/2007/relationships/hdphoto" Target="../media/hdphoto2.wdp"/><Relationship Id="rId4" Type="http://schemas.openxmlformats.org/officeDocument/2006/relationships/diagramLayout" Target="../diagrams/layout2.xml"/><Relationship Id="rId9"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54.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5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54.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5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56.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54.xml"/></Relationships>
</file>

<file path=ppt/slides/_rels/slide7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tiff"/><Relationship Id="rId1" Type="http://schemas.openxmlformats.org/officeDocument/2006/relationships/slideLayout" Target="../slideLayouts/slideLayout254.xml"/><Relationship Id="rId4" Type="http://schemas.openxmlformats.org/officeDocument/2006/relationships/image" Target="../media/image85.tif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5.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81.xml.rels><?xml version="1.0" encoding="UTF-8" standalone="yes"?>
<Relationships xmlns="http://schemas.openxmlformats.org/package/2006/relationships"><Relationship Id="rId3" Type="http://schemas.openxmlformats.org/officeDocument/2006/relationships/hyperlink" Target="https://myalpo/" TargetMode="External"/><Relationship Id="rId2" Type="http://schemas.openxmlformats.org/officeDocument/2006/relationships/notesSlide" Target="../notesSlides/notesSlide59.xml"/><Relationship Id="rId1" Type="http://schemas.openxmlformats.org/officeDocument/2006/relationships/slideLayout" Target="../slideLayouts/slideLayout258.xml"/><Relationship Id="rId4"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7029" y="1350914"/>
            <a:ext cx="14550571" cy="1079598"/>
          </a:xfrm>
          <a:prstGeom prst="rect">
            <a:avLst/>
          </a:prstGeom>
        </p:spPr>
        <p:txBody>
          <a:bodyPr/>
          <a:lstStyle/>
          <a:p>
            <a:pPr algn="l"/>
            <a:r>
              <a:rPr lang="en-US" dirty="0" smtClean="0">
                <a:solidFill>
                  <a:schemeClr val="accent6">
                    <a:lumMod val="60000"/>
                    <a:lumOff val="40000"/>
                  </a:schemeClr>
                </a:solidFill>
              </a:rPr>
              <a:t>DATAVIZ 300</a:t>
            </a:r>
            <a:br>
              <a:rPr lang="en-US" dirty="0" smtClean="0">
                <a:solidFill>
                  <a:schemeClr val="accent6">
                    <a:lumMod val="60000"/>
                    <a:lumOff val="40000"/>
                  </a:schemeClr>
                </a:solidFill>
              </a:rPr>
            </a:b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Week 7:</a:t>
            </a:r>
            <a:br>
              <a:rPr lang="en-US" dirty="0" smtClean="0">
                <a:solidFill>
                  <a:schemeClr val="accent6">
                    <a:lumMod val="60000"/>
                    <a:lumOff val="40000"/>
                  </a:schemeClr>
                </a:solidFill>
              </a:rPr>
            </a:br>
            <a:r>
              <a:rPr lang="en-US" sz="5400" dirty="0" smtClean="0">
                <a:solidFill>
                  <a:schemeClr val="accent6">
                    <a:lumMod val="60000"/>
                    <a:lumOff val="40000"/>
                  </a:schemeClr>
                </a:solidFill>
              </a:rPr>
              <a:t>Enabling Organizations with Data</a:t>
            </a:r>
            <a:r>
              <a:rPr lang="en-US" sz="5400" dirty="0">
                <a:solidFill>
                  <a:schemeClr val="accent6">
                    <a:lumMod val="60000"/>
                    <a:lumOff val="40000"/>
                  </a:schemeClr>
                </a:solidFill>
              </a:rPr>
              <a:t/>
            </a:r>
            <a:br>
              <a:rPr lang="en-US" sz="5400" dirty="0">
                <a:solidFill>
                  <a:schemeClr val="accent6">
                    <a:lumMod val="60000"/>
                    <a:lumOff val="40000"/>
                  </a:schemeClr>
                </a:solidFill>
              </a:rPr>
            </a:br>
            <a:endParaRPr lang="en-US" sz="5400"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986147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910881" y="1725723"/>
            <a:ext cx="4808637" cy="4778154"/>
          </a:xfrm>
          <a:prstGeom prst="rect">
            <a:avLst/>
          </a:prstGeom>
        </p:spPr>
      </p:pic>
    </p:spTree>
    <p:extLst>
      <p:ext uri="{BB962C8B-B14F-4D97-AF65-F5344CB8AC3E}">
        <p14:creationId xmlns:p14="http://schemas.microsoft.com/office/powerpoint/2010/main" val="163286518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945174" y="1756205"/>
            <a:ext cx="4740051" cy="4717189"/>
          </a:xfrm>
          <a:prstGeom prst="rect">
            <a:avLst/>
          </a:prstGeom>
        </p:spPr>
      </p:pic>
    </p:spTree>
    <p:extLst>
      <p:ext uri="{BB962C8B-B14F-4D97-AF65-F5344CB8AC3E}">
        <p14:creationId xmlns:p14="http://schemas.microsoft.com/office/powerpoint/2010/main" val="34694451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956605" y="1767636"/>
            <a:ext cx="4717189" cy="4694327"/>
          </a:xfrm>
          <a:prstGeom prst="rect">
            <a:avLst/>
          </a:prstGeom>
        </p:spPr>
      </p:pic>
    </p:spTree>
    <p:extLst>
      <p:ext uri="{BB962C8B-B14F-4D97-AF65-F5344CB8AC3E}">
        <p14:creationId xmlns:p14="http://schemas.microsoft.com/office/powerpoint/2010/main" val="363518911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903261" y="1923860"/>
            <a:ext cx="4823878" cy="4381880"/>
          </a:xfrm>
          <a:prstGeom prst="rect">
            <a:avLst/>
          </a:prstGeom>
        </p:spPr>
      </p:pic>
    </p:spTree>
    <p:extLst>
      <p:ext uri="{BB962C8B-B14F-4D97-AF65-F5344CB8AC3E}">
        <p14:creationId xmlns:p14="http://schemas.microsoft.com/office/powerpoint/2010/main" val="368355604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66800" y="457200"/>
            <a:ext cx="12084268" cy="8644667"/>
          </a:xfrm>
          <a:prstGeom prst="rect">
            <a:avLst/>
          </a:prstGeom>
        </p:spPr>
      </p:pic>
      <p:pic>
        <p:nvPicPr>
          <p:cNvPr id="4" name="Picture 3"/>
          <p:cNvPicPr>
            <a:picLocks noChangeAspect="1"/>
          </p:cNvPicPr>
          <p:nvPr/>
        </p:nvPicPr>
        <p:blipFill>
          <a:blip r:embed="rId4"/>
          <a:stretch>
            <a:fillRect/>
          </a:stretch>
        </p:blipFill>
        <p:spPr>
          <a:xfrm>
            <a:off x="10523800" y="374211"/>
            <a:ext cx="2627268" cy="997389"/>
          </a:xfrm>
          <a:prstGeom prst="rect">
            <a:avLst/>
          </a:prstGeom>
        </p:spPr>
      </p:pic>
      <p:sp>
        <p:nvSpPr>
          <p:cNvPr id="2" name="TextBox 1"/>
          <p:cNvSpPr txBox="1"/>
          <p:nvPr/>
        </p:nvSpPr>
        <p:spPr>
          <a:xfrm>
            <a:off x="762000" y="4419600"/>
            <a:ext cx="13030200" cy="1200329"/>
          </a:xfrm>
          <a:prstGeom prst="rect">
            <a:avLst/>
          </a:prstGeom>
          <a:solidFill>
            <a:schemeClr val="bg1"/>
          </a:solidFill>
          <a:ln>
            <a:noFill/>
          </a:ln>
          <a:effectLst>
            <a:outerShdw blurRad="50800" dist="165100" dir="6060000" sx="101000" sy="101000" algn="tl" rotWithShape="0">
              <a:prstClr val="black">
                <a:alpha val="40000"/>
              </a:prstClr>
            </a:outerShdw>
          </a:effectLst>
        </p:spPr>
        <p:txBody>
          <a:bodyPr wrap="square" rtlCol="0">
            <a:spAutoFit/>
          </a:bodyPr>
          <a:lstStyle/>
          <a:p>
            <a:r>
              <a:rPr lang="en-US" sz="3600" dirty="0" smtClean="0">
                <a:solidFill>
                  <a:srgbClr val="FF9900"/>
                </a:solidFill>
                <a:latin typeface="Benton Sans" charset="0"/>
                <a:ea typeface="Benton Sans" charset="0"/>
                <a:cs typeface="Benton Sans" charset="0"/>
              </a:rPr>
              <a:t>True analytic leadership requires an ability to </a:t>
            </a:r>
            <a:r>
              <a:rPr lang="en-US" sz="3600" smtClean="0">
                <a:solidFill>
                  <a:srgbClr val="FF9900"/>
                </a:solidFill>
                <a:latin typeface="Benton Sans" charset="0"/>
                <a:ea typeface="Benton Sans" charset="0"/>
                <a:cs typeface="Benton Sans" charset="0"/>
              </a:rPr>
              <a:t>empower </a:t>
            </a:r>
          </a:p>
          <a:p>
            <a:r>
              <a:rPr lang="en-US" sz="3600" dirty="0" smtClean="0">
                <a:solidFill>
                  <a:srgbClr val="FF9900"/>
                </a:solidFill>
                <a:latin typeface="Benton Sans" charset="0"/>
                <a:ea typeface="Benton Sans" charset="0"/>
                <a:cs typeface="Benton Sans" charset="0"/>
              </a:rPr>
              <a:t>users to be autonomous without creating a state of disorder. </a:t>
            </a:r>
            <a:endParaRPr lang="en-US" sz="3600" dirty="0">
              <a:solidFill>
                <a:srgbClr val="FF9900"/>
              </a:solidFill>
              <a:latin typeface="Benton Sans" charset="0"/>
              <a:ea typeface="Benton Sans" charset="0"/>
              <a:cs typeface="Benton Sans" charset="0"/>
            </a:endParaRPr>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78096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4707" y="2465377"/>
            <a:ext cx="3804307" cy="2234019"/>
          </a:xfrm>
          <a:prstGeom prst="rect">
            <a:avLst/>
          </a:prstGeom>
        </p:spPr>
      </p:pic>
      <p:sp>
        <p:nvSpPr>
          <p:cNvPr id="3" name="Rectangle 2"/>
          <p:cNvSpPr/>
          <p:nvPr/>
        </p:nvSpPr>
        <p:spPr>
          <a:xfrm>
            <a:off x="5443920" y="766232"/>
            <a:ext cx="8650452" cy="5632311"/>
          </a:xfrm>
          <a:prstGeom prst="rect">
            <a:avLst/>
          </a:prstGeom>
          <a:noFill/>
        </p:spPr>
        <p:txBody>
          <a:bodyPr wrap="square">
            <a:spAutoFit/>
          </a:bodyPr>
          <a:lstStyle/>
          <a:p>
            <a:r>
              <a:rPr lang="en-US" sz="2400" dirty="0" smtClean="0">
                <a:solidFill>
                  <a:schemeClr val="bg1"/>
                </a:solidFill>
                <a:latin typeface="+mj-lt"/>
              </a:rPr>
              <a:t>“Gartner </a:t>
            </a:r>
            <a:r>
              <a:rPr lang="en-US" sz="2400" dirty="0">
                <a:solidFill>
                  <a:schemeClr val="bg1"/>
                </a:solidFill>
                <a:latin typeface="+mj-lt"/>
              </a:rPr>
              <a:t>introduced the concept of governed data discovery that refers to platforms that can address enterprise-level IT requirements as well as assist (non-IT) business users in data discovery. </a:t>
            </a:r>
            <a:endParaRPr lang="en-US" sz="2400" dirty="0" smtClean="0">
              <a:solidFill>
                <a:schemeClr val="bg1"/>
              </a:solidFill>
              <a:latin typeface="+mj-lt"/>
            </a:endParaRPr>
          </a:p>
          <a:p>
            <a:endParaRPr lang="en-US" sz="2400" dirty="0">
              <a:solidFill>
                <a:schemeClr val="bg1"/>
              </a:solidFill>
              <a:latin typeface="+mj-lt"/>
            </a:endParaRPr>
          </a:p>
          <a:p>
            <a:r>
              <a:rPr lang="en-US" sz="2400" b="1" dirty="0" smtClean="0">
                <a:solidFill>
                  <a:schemeClr val="bg1"/>
                </a:solidFill>
                <a:latin typeface="+mj-lt"/>
              </a:rPr>
              <a:t>No </a:t>
            </a:r>
            <a:r>
              <a:rPr lang="en-US" sz="2400" b="1" dirty="0">
                <a:solidFill>
                  <a:schemeClr val="bg1"/>
                </a:solidFill>
                <a:latin typeface="+mj-lt"/>
              </a:rPr>
              <a:t>vendor has addressed both these aspects convincingly so far,</a:t>
            </a:r>
            <a:r>
              <a:rPr lang="en-US" sz="2400" dirty="0">
                <a:solidFill>
                  <a:schemeClr val="bg1"/>
                </a:solidFill>
                <a:latin typeface="+mj-lt"/>
              </a:rPr>
              <a:t> but there is an indication that this convergence will happen. </a:t>
            </a:r>
            <a:endParaRPr lang="en-US" sz="2400" dirty="0" smtClean="0">
              <a:solidFill>
                <a:schemeClr val="bg1"/>
              </a:solidFill>
              <a:latin typeface="+mj-lt"/>
            </a:endParaRPr>
          </a:p>
          <a:p>
            <a:endParaRPr lang="en-US" sz="2400" dirty="0">
              <a:solidFill>
                <a:schemeClr val="bg1"/>
              </a:solidFill>
              <a:latin typeface="+mj-lt"/>
            </a:endParaRPr>
          </a:p>
          <a:p>
            <a:r>
              <a:rPr lang="en-US" sz="2400" dirty="0" smtClean="0">
                <a:solidFill>
                  <a:schemeClr val="bg1"/>
                </a:solidFill>
                <a:latin typeface="+mj-lt"/>
              </a:rPr>
              <a:t>Governed </a:t>
            </a:r>
            <a:r>
              <a:rPr lang="en-US" sz="2400" dirty="0">
                <a:solidFill>
                  <a:schemeClr val="bg1"/>
                </a:solidFill>
                <a:latin typeface="+mj-lt"/>
              </a:rPr>
              <a:t>data discovery strives to find </a:t>
            </a:r>
            <a:r>
              <a:rPr lang="en-US" sz="2400" b="1" dirty="0">
                <a:solidFill>
                  <a:schemeClr val="bg1"/>
                </a:solidFill>
                <a:latin typeface="+mj-lt"/>
              </a:rPr>
              <a:t>the right balance between allowing creativity so that end users can experiment with the data and maintaining just enough centralized control so that enterprise tasks can run smoothly</a:t>
            </a:r>
            <a:r>
              <a:rPr lang="en-US" sz="2400" dirty="0" smtClean="0">
                <a:solidFill>
                  <a:schemeClr val="bg1"/>
                </a:solidFill>
                <a:latin typeface="+mj-lt"/>
              </a:rPr>
              <a:t>.”</a:t>
            </a:r>
          </a:p>
        </p:txBody>
      </p:sp>
      <p:sp>
        <p:nvSpPr>
          <p:cNvPr id="7" name="Rectangle 6"/>
          <p:cNvSpPr/>
          <p:nvPr/>
        </p:nvSpPr>
        <p:spPr>
          <a:xfrm>
            <a:off x="1273644" y="1591453"/>
            <a:ext cx="2157898" cy="523220"/>
          </a:xfrm>
          <a:prstGeom prst="rect">
            <a:avLst/>
          </a:prstGeom>
        </p:spPr>
        <p:txBody>
          <a:bodyPr wrap="none">
            <a:spAutoFit/>
          </a:bodyPr>
          <a:lstStyle/>
          <a:p>
            <a:r>
              <a:rPr lang="en-US" sz="2800" b="1" cap="all" dirty="0">
                <a:solidFill>
                  <a:schemeClr val="bg1"/>
                </a:solidFill>
                <a:latin typeface="Benton Sans" charset="0"/>
                <a:ea typeface="Benton Sans" charset="0"/>
                <a:cs typeface="Benton Sans" charset="0"/>
              </a:rPr>
              <a:t>JUL 8, 2015</a:t>
            </a:r>
            <a:endParaRPr lang="en-US" sz="2800" dirty="0">
              <a:solidFill>
                <a:schemeClr val="bg1"/>
              </a:solidFill>
              <a:latin typeface="Benton Sans" charset="0"/>
              <a:ea typeface="Benton Sans" charset="0"/>
              <a:cs typeface="Benton Sans" charset="0"/>
            </a:endParaRPr>
          </a:p>
        </p:txBody>
      </p:sp>
    </p:spTree>
    <p:extLst>
      <p:ext uri="{BB962C8B-B14F-4D97-AF65-F5344CB8AC3E}">
        <p14:creationId xmlns:p14="http://schemas.microsoft.com/office/powerpoint/2010/main" val="187431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1000" fill="hold"/>
                                        <p:tgtEl>
                                          <p:spTgt spid="3">
                                            <p:txEl>
                                              <p:pRg st="0" end="0"/>
                                            </p:txEl>
                                          </p:spTgt>
                                        </p:tgtEl>
                                        <p:attrNameLst>
                                          <p:attrName>style.color</p:attrName>
                                        </p:attrNameLst>
                                      </p:cBhvr>
                                      <p:to>
                                        <a:schemeClr val="accent2"/>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1000" fill="hold"/>
                                        <p:tgtEl>
                                          <p:spTgt spid="3">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76351" y="2853690"/>
            <a:ext cx="9899532" cy="5909310"/>
          </a:xfrm>
          <a:prstGeom prst="rect">
            <a:avLst/>
          </a:prstGeom>
          <a:noFill/>
        </p:spPr>
        <p:txBody>
          <a:bodyPr wrap="square" rtlCol="0">
            <a:spAutoFit/>
          </a:bodyPr>
          <a:lstStyle/>
          <a:p>
            <a:pPr marL="457200" lvl="0" indent="-457200">
              <a:lnSpc>
                <a:spcPct val="150000"/>
              </a:lnSpc>
              <a:buFont typeface="Arial" charset="0"/>
              <a:buChar char="•"/>
            </a:pPr>
            <a:r>
              <a:rPr lang="en-US" sz="3200" dirty="0" smtClean="0">
                <a:latin typeface="Benton Sans" charset="0"/>
                <a:ea typeface="Benton Sans" charset="0"/>
                <a:cs typeface="Benton Sans" charset="0"/>
              </a:rPr>
              <a:t>Speed</a:t>
            </a:r>
            <a:endParaRPr lang="en-US" sz="4000" dirty="0">
              <a:latin typeface="Benton Sans" charset="0"/>
              <a:ea typeface="Benton Sans" charset="0"/>
              <a:cs typeface="Benton Sans" charset="0"/>
            </a:endParaRPr>
          </a:p>
          <a:p>
            <a:pPr marL="457200" lvl="0" indent="-457200">
              <a:lnSpc>
                <a:spcPct val="150000"/>
              </a:lnSpc>
              <a:buFont typeface="Arial" charset="0"/>
              <a:buChar char="•"/>
            </a:pPr>
            <a:r>
              <a:rPr lang="en-US" sz="3200" dirty="0" smtClean="0">
                <a:latin typeface="Benton Sans" charset="0"/>
                <a:ea typeface="Benton Sans" charset="0"/>
                <a:cs typeface="Benton Sans" charset="0"/>
              </a:rPr>
              <a:t>Visual </a:t>
            </a:r>
            <a:r>
              <a:rPr lang="en-US" sz="3200" dirty="0">
                <a:latin typeface="Benton Sans" charset="0"/>
                <a:ea typeface="Benton Sans" charset="0"/>
                <a:cs typeface="Benton Sans" charset="0"/>
              </a:rPr>
              <a:t>Data </a:t>
            </a:r>
            <a:r>
              <a:rPr lang="en-US" sz="3200" dirty="0" smtClean="0">
                <a:latin typeface="Benton Sans" charset="0"/>
                <a:ea typeface="Benton Sans" charset="0"/>
                <a:cs typeface="Benton Sans" charset="0"/>
              </a:rPr>
              <a:t>Discovery</a:t>
            </a:r>
          </a:p>
          <a:p>
            <a:pPr marL="457200" lvl="0" indent="-457200">
              <a:lnSpc>
                <a:spcPct val="150000"/>
              </a:lnSpc>
              <a:buFont typeface="Arial" charset="0"/>
              <a:buChar char="•"/>
            </a:pPr>
            <a:r>
              <a:rPr lang="en-US" sz="3200" dirty="0" smtClean="0">
                <a:latin typeface="Benton Sans" charset="0"/>
                <a:ea typeface="Benton Sans" charset="0"/>
                <a:cs typeface="Benton Sans" charset="0"/>
              </a:rPr>
              <a:t>Any data</a:t>
            </a:r>
            <a:endParaRPr lang="en-US" sz="4000" dirty="0">
              <a:latin typeface="Benton Sans" charset="0"/>
              <a:ea typeface="Benton Sans" charset="0"/>
              <a:cs typeface="Benton Sans" charset="0"/>
            </a:endParaRPr>
          </a:p>
          <a:p>
            <a:pPr marL="457200" lvl="0" indent="-457200">
              <a:lnSpc>
                <a:spcPct val="150000"/>
              </a:lnSpc>
              <a:buFont typeface="Arial" charset="0"/>
              <a:buChar char="•"/>
            </a:pPr>
            <a:r>
              <a:rPr lang="en-US" sz="3200" dirty="0" smtClean="0">
                <a:latin typeface="Benton Sans" charset="0"/>
                <a:ea typeface="Benton Sans" charset="0"/>
                <a:cs typeface="Benton Sans" charset="0"/>
              </a:rPr>
              <a:t>Real-time </a:t>
            </a:r>
            <a:r>
              <a:rPr lang="en-US" sz="3200" dirty="0">
                <a:latin typeface="Benton Sans" charset="0"/>
                <a:ea typeface="Benton Sans" charset="0"/>
                <a:cs typeface="Benton Sans" charset="0"/>
              </a:rPr>
              <a:t>collaboration </a:t>
            </a:r>
            <a:endParaRPr lang="en-US" sz="4000" dirty="0">
              <a:latin typeface="Benton Sans" charset="0"/>
              <a:ea typeface="Benton Sans" charset="0"/>
              <a:cs typeface="Benton Sans" charset="0"/>
            </a:endParaRPr>
          </a:p>
          <a:p>
            <a:pPr marL="457200" lvl="0" indent="-457200">
              <a:lnSpc>
                <a:spcPct val="150000"/>
              </a:lnSpc>
              <a:buFont typeface="Arial" charset="0"/>
              <a:buChar char="•"/>
            </a:pPr>
            <a:r>
              <a:rPr lang="en-US" sz="3200" dirty="0" smtClean="0">
                <a:latin typeface="Benton Sans" charset="0"/>
                <a:ea typeface="Benton Sans" charset="0"/>
                <a:cs typeface="Benton Sans" charset="0"/>
              </a:rPr>
              <a:t>Governance</a:t>
            </a:r>
            <a:endParaRPr lang="en-US" sz="4000" dirty="0">
              <a:latin typeface="Benton Sans" charset="0"/>
              <a:ea typeface="Benton Sans" charset="0"/>
              <a:cs typeface="Benton Sans" charset="0"/>
            </a:endParaRPr>
          </a:p>
          <a:p>
            <a:pPr marL="457200" lvl="0" indent="-457200">
              <a:lnSpc>
                <a:spcPct val="150000"/>
              </a:lnSpc>
              <a:buFont typeface="Arial" charset="0"/>
              <a:buChar char="•"/>
            </a:pPr>
            <a:r>
              <a:rPr lang="en-US" sz="3200" dirty="0" smtClean="0">
                <a:latin typeface="Benton Sans" charset="0"/>
                <a:ea typeface="Benton Sans" charset="0"/>
                <a:cs typeface="Benton Sans" charset="0"/>
              </a:rPr>
              <a:t>Scalability</a:t>
            </a:r>
            <a:endParaRPr lang="en-US" sz="4000" dirty="0">
              <a:latin typeface="Benton Sans" charset="0"/>
              <a:ea typeface="Benton Sans" charset="0"/>
              <a:cs typeface="Benton Sans" charset="0"/>
            </a:endParaRPr>
          </a:p>
          <a:p>
            <a:pPr marL="457200" lvl="0" indent="-457200">
              <a:lnSpc>
                <a:spcPct val="150000"/>
              </a:lnSpc>
              <a:buFont typeface="Arial" charset="0"/>
              <a:buChar char="•"/>
            </a:pPr>
            <a:r>
              <a:rPr lang="en-US" sz="3200" dirty="0" smtClean="0">
                <a:latin typeface="Benton Sans" charset="0"/>
                <a:ea typeface="Benton Sans" charset="0"/>
                <a:cs typeface="Benton Sans" charset="0"/>
              </a:rPr>
              <a:t>Mobile</a:t>
            </a:r>
            <a:endParaRPr lang="en-US" sz="4000" dirty="0">
              <a:latin typeface="Benton Sans" charset="0"/>
              <a:ea typeface="Benton Sans" charset="0"/>
              <a:cs typeface="Benton Sans" charset="0"/>
            </a:endParaRPr>
          </a:p>
          <a:p>
            <a:pPr marL="457200" indent="-457200">
              <a:lnSpc>
                <a:spcPct val="150000"/>
              </a:lnSpc>
              <a:buFont typeface="Arial" charset="0"/>
              <a:buChar char="•"/>
            </a:pPr>
            <a:endParaRPr lang="en-US" sz="2800" dirty="0">
              <a:latin typeface="Benton Sans" charset="0"/>
              <a:ea typeface="Benton Sans" charset="0"/>
              <a:cs typeface="Benton Sans" charset="0"/>
            </a:endParaRPr>
          </a:p>
        </p:txBody>
      </p:sp>
      <p:sp>
        <p:nvSpPr>
          <p:cNvPr id="4" name="TextBox 3"/>
          <p:cNvSpPr txBox="1"/>
          <p:nvPr/>
        </p:nvSpPr>
        <p:spPr>
          <a:xfrm>
            <a:off x="6716110" y="740979"/>
            <a:ext cx="184731" cy="492443"/>
          </a:xfrm>
          <a:prstGeom prst="rect">
            <a:avLst/>
          </a:prstGeom>
          <a:noFill/>
        </p:spPr>
        <p:txBody>
          <a:bodyPr wrap="none" rtlCol="0">
            <a:spAutoFit/>
          </a:bodyPr>
          <a:lstStyle/>
          <a:p>
            <a:endParaRPr lang="en-US" dirty="0"/>
          </a:p>
        </p:txBody>
      </p:sp>
      <p:pic>
        <p:nvPicPr>
          <p:cNvPr id="5" name="Picture 4"/>
          <p:cNvPicPr>
            <a:picLocks noChangeAspect="1"/>
          </p:cNvPicPr>
          <p:nvPr/>
        </p:nvPicPr>
        <p:blipFill rotWithShape="1">
          <a:blip r:embed="rId3"/>
          <a:srcRect l="6816" r="16199" b="30057"/>
          <a:stretch/>
        </p:blipFill>
        <p:spPr>
          <a:xfrm>
            <a:off x="0" y="1780278"/>
            <a:ext cx="14630400" cy="6843778"/>
          </a:xfrm>
          <a:prstGeom prst="rect">
            <a:avLst/>
          </a:prstGeom>
        </p:spPr>
      </p:pic>
      <p:sp>
        <p:nvSpPr>
          <p:cNvPr id="8" name="Title 1"/>
          <p:cNvSpPr>
            <a:spLocks noGrp="1"/>
          </p:cNvSpPr>
          <p:nvPr>
            <p:ph type="title"/>
          </p:nvPr>
        </p:nvSpPr>
        <p:spPr>
          <a:xfrm>
            <a:off x="3505200" y="363952"/>
            <a:ext cx="10134601" cy="1246495"/>
          </a:xfrm>
        </p:spPr>
        <p:txBody>
          <a:bodyPr/>
          <a:lstStyle/>
          <a:p>
            <a:r>
              <a:rPr lang="en-US" dirty="0" smtClean="0"/>
              <a:t>The Modern Approach </a:t>
            </a:r>
            <a:br>
              <a:rPr lang="en-US" dirty="0" smtClean="0"/>
            </a:br>
            <a:r>
              <a:rPr lang="en-US" dirty="0" smtClean="0"/>
              <a:t>to Business Intelligence</a:t>
            </a:r>
            <a:endParaRPr lang="en-US" dirty="0"/>
          </a:p>
        </p:txBody>
      </p:sp>
      <p:sp>
        <p:nvSpPr>
          <p:cNvPr id="3" name="Rectangle 2"/>
          <p:cNvSpPr/>
          <p:nvPr/>
        </p:nvSpPr>
        <p:spPr>
          <a:xfrm>
            <a:off x="0" y="0"/>
            <a:ext cx="2667000" cy="8624056"/>
          </a:xfrm>
          <a:prstGeom prst="rect">
            <a:avLst/>
          </a:prstGeom>
          <a:solidFill>
            <a:srgbClr val="52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030200" y="1"/>
            <a:ext cx="1600200" cy="8624056"/>
          </a:xfrm>
          <a:prstGeom prst="rect">
            <a:avLst/>
          </a:prstGeom>
          <a:solidFill>
            <a:srgbClr val="52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1956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3228107" y="1628233"/>
            <a:ext cx="8176969" cy="4618120"/>
          </a:xfrm>
          <a:prstGeom prst="rect">
            <a:avLst/>
          </a:prstGeom>
        </p:spPr>
      </p:pic>
    </p:spTree>
    <p:extLst>
      <p:ext uri="{BB962C8B-B14F-4D97-AF65-F5344CB8AC3E}">
        <p14:creationId xmlns:p14="http://schemas.microsoft.com/office/powerpoint/2010/main" val="307657550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65781092"/>
              </p:ext>
            </p:extLst>
          </p:nvPr>
        </p:nvGraphicFramePr>
        <p:xfrm>
          <a:off x="1030092" y="486691"/>
          <a:ext cx="12573000" cy="7259491"/>
        </p:xfrm>
        <a:graphic>
          <a:graphicData uri="http://schemas.openxmlformats.org/drawingml/2006/table">
            <a:tbl>
              <a:tblPr firstRow="1" bandRow="1">
                <a:tableStyleId>{5C22544A-7EE6-4342-B048-85BDC9FD1C3A}</a:tableStyleId>
              </a:tblPr>
              <a:tblGrid>
                <a:gridCol w="4146592"/>
                <a:gridCol w="4235408"/>
                <a:gridCol w="4191000"/>
              </a:tblGrid>
              <a:tr h="995973">
                <a:tc>
                  <a:txBody>
                    <a:bodyPr/>
                    <a:lstStyle/>
                    <a:p>
                      <a:pPr algn="ctr"/>
                      <a:r>
                        <a:rPr lang="en-US" sz="2400" dirty="0" smtClean="0">
                          <a:solidFill>
                            <a:schemeClr val="bg1"/>
                          </a:solidFill>
                        </a:rPr>
                        <a:t>Analytics Workflow Component </a:t>
                      </a:r>
                      <a:endParaRPr lang="en-US" sz="2400" dirty="0">
                        <a:solidFill>
                          <a:schemeClr val="bg1"/>
                        </a:solidFill>
                      </a:endParaRPr>
                    </a:p>
                  </a:txBody>
                  <a:tcPr marL="101613" marR="101613" marT="50807" marB="50807">
                    <a:noFill/>
                  </a:tcPr>
                </a:tc>
                <a:tc>
                  <a:txBody>
                    <a:bodyPr/>
                    <a:lstStyle/>
                    <a:p>
                      <a:pPr algn="ctr"/>
                      <a:r>
                        <a:rPr lang="en-US" sz="2400" dirty="0" smtClean="0">
                          <a:solidFill>
                            <a:schemeClr val="bg1"/>
                          </a:solidFill>
                        </a:rPr>
                        <a:t>Enterprise-Reporting-Based Platform</a:t>
                      </a:r>
                      <a:endParaRPr lang="en-US" sz="2400" dirty="0">
                        <a:solidFill>
                          <a:schemeClr val="bg1"/>
                        </a:solidFill>
                      </a:endParaRPr>
                    </a:p>
                  </a:txBody>
                  <a:tcPr marL="101613" marR="101613" marT="50807" marB="50807">
                    <a:noFill/>
                  </a:tcPr>
                </a:tc>
                <a:tc>
                  <a:txBody>
                    <a:bodyPr/>
                    <a:lstStyle/>
                    <a:p>
                      <a:pPr algn="ctr"/>
                      <a:r>
                        <a:rPr lang="en-US" sz="2400" dirty="0" smtClean="0">
                          <a:solidFill>
                            <a:schemeClr val="bg1"/>
                          </a:solidFill>
                        </a:rPr>
                        <a:t>Modern BI and Analytics Platform </a:t>
                      </a:r>
                      <a:endParaRPr lang="en-US" sz="2400" dirty="0">
                        <a:solidFill>
                          <a:schemeClr val="bg1"/>
                        </a:solidFill>
                      </a:endParaRPr>
                    </a:p>
                  </a:txBody>
                  <a:tcPr marL="101613" marR="101613" marT="50807" marB="50807">
                    <a:noFill/>
                  </a:tcPr>
                </a:tc>
              </a:tr>
              <a:tr h="1177658">
                <a:tc>
                  <a:txBody>
                    <a:bodyPr/>
                    <a:lstStyle/>
                    <a:p>
                      <a:r>
                        <a:rPr lang="en-US" sz="2400" dirty="0" smtClean="0">
                          <a:solidFill>
                            <a:schemeClr val="bg1"/>
                          </a:solidFill>
                        </a:rPr>
                        <a:t>Data source </a:t>
                      </a:r>
                      <a:endParaRPr lang="en-US" sz="2400" dirty="0">
                        <a:solidFill>
                          <a:schemeClr val="bg1"/>
                        </a:solidFill>
                      </a:endParaRPr>
                    </a:p>
                  </a:txBody>
                  <a:tcPr marL="101613" marR="101613" marT="50807" marB="50807">
                    <a:noFill/>
                  </a:tcPr>
                </a:tc>
                <a:tc>
                  <a:txBody>
                    <a:bodyPr/>
                    <a:lstStyle/>
                    <a:p>
                      <a:r>
                        <a:rPr lang="en-US" sz="2400" dirty="0" smtClean="0">
                          <a:solidFill>
                            <a:schemeClr val="bg1"/>
                          </a:solidFill>
                        </a:rPr>
                        <a:t>Upfront dimensional modeling required (IT-built star schemas) </a:t>
                      </a:r>
                      <a:endParaRPr lang="en-US" sz="2400" dirty="0">
                        <a:solidFill>
                          <a:schemeClr val="bg1"/>
                        </a:solidFill>
                      </a:endParaRPr>
                    </a:p>
                  </a:txBody>
                  <a:tcPr marL="101613" marR="101613" marT="50807" marB="50807">
                    <a:noFill/>
                  </a:tcPr>
                </a:tc>
                <a:tc>
                  <a:txBody>
                    <a:bodyPr/>
                    <a:lstStyle/>
                    <a:p>
                      <a:r>
                        <a:rPr lang="en-US" sz="2400" dirty="0" smtClean="0">
                          <a:solidFill>
                            <a:schemeClr val="bg1"/>
                          </a:solidFill>
                        </a:rPr>
                        <a:t>Upfront modeling not required (at les/at tables) </a:t>
                      </a:r>
                      <a:endParaRPr lang="en-US" sz="2400" dirty="0">
                        <a:solidFill>
                          <a:schemeClr val="bg1"/>
                        </a:solidFill>
                      </a:endParaRPr>
                    </a:p>
                  </a:txBody>
                  <a:tcPr marL="101613" marR="101613" marT="50807" marB="50807">
                    <a:noFill/>
                  </a:tcPr>
                </a:tc>
              </a:tr>
              <a:tr h="995973">
                <a:tc>
                  <a:txBody>
                    <a:bodyPr/>
                    <a:lstStyle/>
                    <a:p>
                      <a:r>
                        <a:rPr lang="en-US" sz="2400" dirty="0" smtClean="0">
                          <a:solidFill>
                            <a:schemeClr val="bg1"/>
                          </a:solidFill>
                        </a:rPr>
                        <a:t>Data ingestion and preparation </a:t>
                      </a:r>
                      <a:endParaRPr lang="en-US" sz="2400" dirty="0">
                        <a:solidFill>
                          <a:schemeClr val="bg1"/>
                        </a:solidFill>
                      </a:endParaRPr>
                    </a:p>
                  </a:txBody>
                  <a:tcPr marL="101613" marR="101613" marT="50807" marB="50807">
                    <a:noFill/>
                  </a:tcPr>
                </a:tc>
                <a:tc>
                  <a:txBody>
                    <a:bodyPr/>
                    <a:lstStyle/>
                    <a:p>
                      <a:r>
                        <a:rPr lang="en-US" sz="2400" dirty="0" smtClean="0">
                          <a:solidFill>
                            <a:schemeClr val="bg1"/>
                          </a:solidFill>
                        </a:rPr>
                        <a:t>IT-produced </a:t>
                      </a:r>
                      <a:endParaRPr lang="en-US" sz="2400" dirty="0">
                        <a:solidFill>
                          <a:schemeClr val="bg1"/>
                        </a:solidFill>
                      </a:endParaRPr>
                    </a:p>
                  </a:txBody>
                  <a:tcPr marL="101613" marR="101613" marT="50807" marB="50807">
                    <a:noFill/>
                  </a:tcPr>
                </a:tc>
                <a:tc>
                  <a:txBody>
                    <a:bodyPr/>
                    <a:lstStyle/>
                    <a:p>
                      <a:r>
                        <a:rPr lang="en-US" sz="2400" dirty="0" smtClean="0">
                          <a:solidFill>
                            <a:schemeClr val="bg1"/>
                          </a:solidFill>
                        </a:rPr>
                        <a:t>IT-enabled </a:t>
                      </a:r>
                      <a:endParaRPr lang="en-US" sz="2400" dirty="0">
                        <a:solidFill>
                          <a:schemeClr val="bg1"/>
                        </a:solidFill>
                      </a:endParaRPr>
                    </a:p>
                  </a:txBody>
                  <a:tcPr marL="101613" marR="101613" marT="50807" marB="50807">
                    <a:noFill/>
                  </a:tcPr>
                </a:tc>
              </a:tr>
              <a:tr h="995973">
                <a:tc>
                  <a:txBody>
                    <a:bodyPr/>
                    <a:lstStyle/>
                    <a:p>
                      <a:r>
                        <a:rPr lang="en-US" sz="2400" dirty="0" smtClean="0">
                          <a:solidFill>
                            <a:schemeClr val="bg1"/>
                          </a:solidFill>
                        </a:rPr>
                        <a:t>Content authoring</a:t>
                      </a:r>
                      <a:endParaRPr lang="en-US" sz="2400" dirty="0">
                        <a:solidFill>
                          <a:schemeClr val="bg1"/>
                        </a:solidFill>
                      </a:endParaRPr>
                    </a:p>
                  </a:txBody>
                  <a:tcPr marL="101613" marR="101613" marT="50807" marB="50807">
                    <a:noFill/>
                  </a:tcPr>
                </a:tc>
                <a:tc>
                  <a:txBody>
                    <a:bodyPr/>
                    <a:lstStyle/>
                    <a:p>
                      <a:r>
                        <a:rPr lang="en-US" sz="2400" dirty="0" smtClean="0">
                          <a:solidFill>
                            <a:schemeClr val="bg1"/>
                          </a:solidFill>
                        </a:rPr>
                        <a:t>Primarily IT staff, but also some power users </a:t>
                      </a:r>
                      <a:endParaRPr lang="en-US" sz="2400" dirty="0">
                        <a:solidFill>
                          <a:schemeClr val="bg1"/>
                        </a:solidFill>
                      </a:endParaRPr>
                    </a:p>
                  </a:txBody>
                  <a:tcPr marL="101613" marR="101613" marT="50807" marB="50807">
                    <a:noFill/>
                  </a:tcPr>
                </a:tc>
                <a:tc>
                  <a:txBody>
                    <a:bodyPr/>
                    <a:lstStyle/>
                    <a:p>
                      <a:r>
                        <a:rPr lang="en-US" sz="2400" dirty="0" smtClean="0">
                          <a:solidFill>
                            <a:schemeClr val="bg1"/>
                          </a:solidFill>
                        </a:rPr>
                        <a:t>Business users</a:t>
                      </a:r>
                      <a:endParaRPr lang="en-US" sz="2400" dirty="0">
                        <a:solidFill>
                          <a:schemeClr val="bg1"/>
                        </a:solidFill>
                      </a:endParaRPr>
                    </a:p>
                  </a:txBody>
                  <a:tcPr marL="101613" marR="101613" marT="50807" marB="50807">
                    <a:noFill/>
                  </a:tcPr>
                </a:tc>
              </a:tr>
              <a:tr h="1536339">
                <a:tc>
                  <a:txBody>
                    <a:bodyPr/>
                    <a:lstStyle/>
                    <a:p>
                      <a:r>
                        <a:rPr lang="en-US" sz="2400" dirty="0" smtClean="0">
                          <a:solidFill>
                            <a:schemeClr val="bg1"/>
                          </a:solidFill>
                        </a:rPr>
                        <a:t>Analysis </a:t>
                      </a:r>
                      <a:endParaRPr lang="en-US" sz="2400" dirty="0">
                        <a:solidFill>
                          <a:schemeClr val="bg1"/>
                        </a:solidFill>
                      </a:endParaRPr>
                    </a:p>
                  </a:txBody>
                  <a:tcPr marL="101613" marR="101613" marT="50807" marB="50807">
                    <a:noFill/>
                  </a:tcPr>
                </a:tc>
                <a:tc>
                  <a:txBody>
                    <a:bodyPr/>
                    <a:lstStyle/>
                    <a:p>
                      <a:r>
                        <a:rPr lang="en-US" sz="2400" dirty="0" smtClean="0">
                          <a:solidFill>
                            <a:schemeClr val="bg1"/>
                          </a:solidFill>
                        </a:rPr>
                        <a:t>Structured ad hoc reporting and analysis based on a </a:t>
                      </a:r>
                      <a:r>
                        <a:rPr lang="en-US" sz="2400" dirty="0" err="1" smtClean="0">
                          <a:solidFill>
                            <a:schemeClr val="bg1"/>
                          </a:solidFill>
                        </a:rPr>
                        <a:t>predened</a:t>
                      </a:r>
                      <a:r>
                        <a:rPr lang="en-US" sz="2400" dirty="0" smtClean="0">
                          <a:solidFill>
                            <a:schemeClr val="bg1"/>
                          </a:solidFill>
                        </a:rPr>
                        <a:t> model </a:t>
                      </a:r>
                      <a:endParaRPr lang="en-US" sz="2400" dirty="0">
                        <a:solidFill>
                          <a:schemeClr val="bg1"/>
                        </a:solidFill>
                      </a:endParaRPr>
                    </a:p>
                  </a:txBody>
                  <a:tcPr marL="101613" marR="101613" marT="50807" marB="50807">
                    <a:noFill/>
                  </a:tcPr>
                </a:tc>
                <a:tc>
                  <a:txBody>
                    <a:bodyPr/>
                    <a:lstStyle/>
                    <a:p>
                      <a:r>
                        <a:rPr lang="en-US" sz="2400" dirty="0" smtClean="0">
                          <a:solidFill>
                            <a:schemeClr val="bg1"/>
                          </a:solidFill>
                        </a:rPr>
                        <a:t>Free-form exploration </a:t>
                      </a:r>
                      <a:endParaRPr lang="en-US" sz="2400" dirty="0">
                        <a:solidFill>
                          <a:schemeClr val="bg1"/>
                        </a:solidFill>
                      </a:endParaRPr>
                    </a:p>
                  </a:txBody>
                  <a:tcPr marL="101613" marR="101613" marT="50807" marB="50807">
                    <a:noFill/>
                  </a:tcPr>
                </a:tc>
              </a:tr>
              <a:tr h="1536339">
                <a:tc>
                  <a:txBody>
                    <a:bodyPr/>
                    <a:lstStyle/>
                    <a:p>
                      <a:r>
                        <a:rPr lang="en-US" sz="2400" dirty="0" smtClean="0">
                          <a:solidFill>
                            <a:schemeClr val="bg1"/>
                          </a:solidFill>
                        </a:rPr>
                        <a:t>Insight delivery</a:t>
                      </a:r>
                      <a:endParaRPr lang="en-US" sz="2400" dirty="0">
                        <a:solidFill>
                          <a:schemeClr val="bg1"/>
                        </a:solidFill>
                      </a:endParaRPr>
                    </a:p>
                  </a:txBody>
                  <a:tcPr marL="101613" marR="101613" marT="50807" marB="50807">
                    <a:noFill/>
                  </a:tcPr>
                </a:tc>
                <a:tc>
                  <a:txBody>
                    <a:bodyPr/>
                    <a:lstStyle/>
                    <a:p>
                      <a:r>
                        <a:rPr lang="en-US" sz="2400" dirty="0" smtClean="0">
                          <a:solidFill>
                            <a:schemeClr val="bg1"/>
                          </a:solidFill>
                        </a:rPr>
                        <a:t>Distribution and </a:t>
                      </a:r>
                      <a:r>
                        <a:rPr lang="en-US" sz="2400" dirty="0" err="1" smtClean="0">
                          <a:solidFill>
                            <a:schemeClr val="bg1"/>
                          </a:solidFill>
                        </a:rPr>
                        <a:t>notifications</a:t>
                      </a:r>
                      <a:r>
                        <a:rPr lang="en-US" sz="2400" dirty="0" smtClean="0">
                          <a:solidFill>
                            <a:schemeClr val="bg1"/>
                          </a:solidFill>
                        </a:rPr>
                        <a:t> via scheduled reports or a portal </a:t>
                      </a:r>
                      <a:endParaRPr lang="en-US" sz="2400" dirty="0">
                        <a:solidFill>
                          <a:schemeClr val="bg1"/>
                        </a:solidFill>
                      </a:endParaRPr>
                    </a:p>
                  </a:txBody>
                  <a:tcPr marL="101613" marR="101613" marT="50807" marB="50807">
                    <a:noFill/>
                  </a:tcPr>
                </a:tc>
                <a:tc>
                  <a:txBody>
                    <a:bodyPr/>
                    <a:lstStyle/>
                    <a:p>
                      <a:r>
                        <a:rPr lang="en-US" sz="2400" dirty="0" smtClean="0">
                          <a:solidFill>
                            <a:schemeClr val="bg1"/>
                          </a:solidFill>
                        </a:rPr>
                        <a:t>Delivery via sharing and collaboration, storytelling, and open APIs </a:t>
                      </a:r>
                      <a:endParaRPr lang="en-US" sz="2400" dirty="0">
                        <a:solidFill>
                          <a:schemeClr val="bg1"/>
                        </a:solidFill>
                      </a:endParaRPr>
                    </a:p>
                  </a:txBody>
                  <a:tcPr marL="101613" marR="101613" marT="50807" marB="50807">
                    <a:noFill/>
                  </a:tcPr>
                </a:tc>
              </a:tr>
            </a:tbl>
          </a:graphicData>
        </a:graphic>
      </p:graphicFrame>
    </p:spTree>
    <p:extLst>
      <p:ext uri="{BB962C8B-B14F-4D97-AF65-F5344CB8AC3E}">
        <p14:creationId xmlns:p14="http://schemas.microsoft.com/office/powerpoint/2010/main" val="284880164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1398588" y="499069"/>
            <a:ext cx="11631612" cy="6968164"/>
          </a:xfrm>
          <a:prstGeom prst="rect">
            <a:avLst/>
          </a:prstGeom>
        </p:spPr>
      </p:pic>
    </p:spTree>
    <p:extLst>
      <p:ext uri="{BB962C8B-B14F-4D97-AF65-F5344CB8AC3E}">
        <p14:creationId xmlns:p14="http://schemas.microsoft.com/office/powerpoint/2010/main" val="323266721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7860" y="533496"/>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3"/>
                </a:solidFill>
              </a:rPr>
              <a:t>Trends in Business Intelligence</a:t>
            </a:r>
            <a:br>
              <a:rPr lang="en-US" sz="4400" dirty="0" smtClean="0">
                <a:solidFill>
                  <a:schemeClr val="accent3"/>
                </a:solidFill>
              </a:rPr>
            </a:br>
            <a:r>
              <a:rPr lang="en-US" sz="4400" dirty="0" smtClean="0">
                <a:solidFill>
                  <a:schemeClr val="accent3"/>
                </a:solidFill>
              </a:rPr>
              <a:t>	</a:t>
            </a:r>
            <a:r>
              <a:rPr lang="en-US" sz="4400" dirty="0" smtClean="0">
                <a:solidFill>
                  <a:srgbClr val="BFD4DD"/>
                </a:solidFill>
              </a:rPr>
              <a:t>Role of IT</a:t>
            </a:r>
            <a:br>
              <a:rPr lang="en-US" sz="4400" dirty="0" smtClean="0">
                <a:solidFill>
                  <a:srgbClr val="BFD4DD"/>
                </a:solidFill>
              </a:rPr>
            </a:br>
            <a:r>
              <a:rPr lang="en-US" sz="4400" dirty="0" smtClean="0">
                <a:solidFill>
                  <a:srgbClr val="BFD4DD"/>
                </a:solidFill>
              </a:rPr>
              <a:t>	Mobile Business Intelligence</a:t>
            </a:r>
            <a:r>
              <a:rPr lang="en-US" sz="4400" dirty="0">
                <a:solidFill>
                  <a:schemeClr val="accent3"/>
                </a:solidFill>
              </a:rPr>
              <a:t/>
            </a:r>
            <a:br>
              <a:rPr lang="en-US" sz="4400" dirty="0">
                <a:solidFill>
                  <a:schemeClr val="accent3"/>
                </a:solidFill>
              </a:rPr>
            </a:br>
            <a:r>
              <a:rPr lang="en-US" sz="4400" dirty="0" smtClean="0">
                <a:solidFill>
                  <a:schemeClr val="accent3"/>
                </a:solidFill>
              </a:rPr>
              <a:t/>
            </a:r>
            <a:br>
              <a:rPr lang="en-US" sz="4400" dirty="0" smtClean="0">
                <a:solidFill>
                  <a:schemeClr val="accent3"/>
                </a:solidFill>
              </a:rPr>
            </a:br>
            <a:r>
              <a:rPr lang="en-US" dirty="0" smtClean="0">
                <a:solidFill>
                  <a:srgbClr val="BFD4DD"/>
                </a:solidFill>
              </a:rPr>
              <a:t>Exercise</a:t>
            </a:r>
            <a:br>
              <a:rPr lang="en-US" dirty="0" smtClean="0">
                <a:solidFill>
                  <a:srgbClr val="BFD4DD"/>
                </a:solidFill>
              </a:rPr>
            </a:br>
            <a:r>
              <a:rPr lang="en-US" dirty="0" smtClean="0">
                <a:solidFill>
                  <a:srgbClr val="BFD4DD"/>
                </a:solidFill>
              </a:rPr>
              <a:t>	</a:t>
            </a:r>
            <a:r>
              <a:rPr lang="en-US" sz="4400" dirty="0" smtClean="0">
                <a:solidFill>
                  <a:srgbClr val="BFD4DD"/>
                </a:solidFill>
              </a:rPr>
              <a:t>Tour of Alpo</a:t>
            </a:r>
            <a:br>
              <a:rPr lang="en-US" sz="4400" dirty="0" smtClean="0">
                <a:solidFill>
                  <a:srgbClr val="BFD4DD"/>
                </a:solidFill>
              </a:rPr>
            </a:br>
            <a:r>
              <a:rPr lang="en-US" sz="4400" dirty="0" smtClean="0">
                <a:solidFill>
                  <a:srgbClr val="BFD4DD"/>
                </a:solidFill>
              </a:rPr>
              <a:t>       Hands on with Tableau Online</a:t>
            </a:r>
            <a:r>
              <a:rPr lang="en-US" dirty="0" smtClean="0">
                <a:solidFill>
                  <a:srgbClr val="BFD4DD"/>
                </a:solidFill>
              </a:rPr>
              <a:t/>
            </a:r>
            <a:br>
              <a:rPr lang="en-US" dirty="0" smtClean="0">
                <a:solidFill>
                  <a:srgbClr val="BFD4DD"/>
                </a:solidFill>
              </a:rPr>
            </a:br>
            <a:r>
              <a:rPr lang="en-US" dirty="0" smtClean="0">
                <a:solidFill>
                  <a:srgbClr val="BFD4DD"/>
                </a:solidFill>
              </a:rPr>
              <a:t>	</a:t>
            </a:r>
            <a:r>
              <a:rPr lang="en-US" dirty="0" smtClean="0">
                <a:solidFill>
                  <a:schemeClr val="accent6">
                    <a:lumMod val="60000"/>
                    <a:lumOff val="40000"/>
                  </a:schemeClr>
                </a:solidFill>
              </a:rPr>
              <a:t/>
            </a:r>
            <a:br>
              <a:rPr lang="en-US" dirty="0" smtClean="0">
                <a:solidFill>
                  <a:schemeClr val="accent6">
                    <a:lumMod val="60000"/>
                    <a:lumOff val="40000"/>
                  </a:schemeClr>
                </a:solidFill>
              </a:rPr>
            </a:b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338272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18887" y="205008"/>
            <a:ext cx="14259113" cy="7783292"/>
          </a:xfrm>
          <a:prstGeom prst="rect">
            <a:avLst/>
          </a:prstGeom>
        </p:spPr>
      </p:pic>
    </p:spTree>
    <p:extLst>
      <p:ext uri="{BB962C8B-B14F-4D97-AF65-F5344CB8AC3E}">
        <p14:creationId xmlns:p14="http://schemas.microsoft.com/office/powerpoint/2010/main" val="154898823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2258708" y="1436917"/>
            <a:ext cx="10115767" cy="5359039"/>
          </a:xfrm>
          <a:prstGeom prst="rect">
            <a:avLst/>
          </a:prstGeom>
        </p:spPr>
      </p:pic>
    </p:spTree>
    <p:extLst>
      <p:ext uri="{BB962C8B-B14F-4D97-AF65-F5344CB8AC3E}">
        <p14:creationId xmlns:p14="http://schemas.microsoft.com/office/powerpoint/2010/main" val="105592055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96200" y="679834"/>
            <a:ext cx="6305550" cy="6315326"/>
          </a:xfrm>
          <a:prstGeom prst="rect">
            <a:avLst/>
          </a:prstGeom>
        </p:spPr>
      </p:pic>
      <p:pic>
        <p:nvPicPr>
          <p:cNvPr id="6" name="Picture 5"/>
          <p:cNvPicPr>
            <a:picLocks noChangeAspect="1"/>
          </p:cNvPicPr>
          <p:nvPr/>
        </p:nvPicPr>
        <p:blipFill>
          <a:blip r:embed="rId4"/>
          <a:stretch>
            <a:fillRect/>
          </a:stretch>
        </p:blipFill>
        <p:spPr>
          <a:xfrm>
            <a:off x="609600" y="457200"/>
            <a:ext cx="6324600" cy="6594882"/>
          </a:xfrm>
          <a:prstGeom prst="rect">
            <a:avLst/>
          </a:prstGeom>
        </p:spPr>
      </p:pic>
      <p:sp>
        <p:nvSpPr>
          <p:cNvPr id="7" name="Oval 6"/>
          <p:cNvSpPr/>
          <p:nvPr/>
        </p:nvSpPr>
        <p:spPr>
          <a:xfrm>
            <a:off x="11353800" y="2617808"/>
            <a:ext cx="2209800" cy="1122159"/>
          </a:xfrm>
          <a:prstGeom prst="ellipse">
            <a:avLst/>
          </a:prstGeom>
          <a:solidFill>
            <a:srgbClr val="FFC000">
              <a:alpha val="32157"/>
            </a:srgb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68824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0" y="606479"/>
            <a:ext cx="14630399" cy="1015663"/>
          </a:xfrm>
          <a:prstGeom prst="rect">
            <a:avLst/>
          </a:prstGeom>
        </p:spPr>
        <p:txBody>
          <a:bodyPr/>
          <a:lstStyle/>
          <a:p>
            <a:pPr algn="ctr"/>
            <a:r>
              <a:rPr lang="en-US" sz="6000" dirty="0" smtClean="0">
                <a:latin typeface="+mj-lt"/>
              </a:rPr>
              <a:t>Capability/Platform Functionality</a:t>
            </a:r>
            <a:endParaRPr lang="en-US" sz="6000" dirty="0">
              <a:latin typeface="+mj-lt"/>
            </a:endParaRPr>
          </a:p>
        </p:txBody>
      </p:sp>
      <p:sp>
        <p:nvSpPr>
          <p:cNvPr id="6" name="Rectangle 5"/>
          <p:cNvSpPr/>
          <p:nvPr/>
        </p:nvSpPr>
        <p:spPr>
          <a:xfrm>
            <a:off x="3776134" y="1632127"/>
            <a:ext cx="6037531" cy="5576068"/>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221"/>
            <a:endParaRPr lang="en-US" sz="2600" dirty="0">
              <a:solidFill>
                <a:prstClr val="white"/>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615" y="1761309"/>
            <a:ext cx="5022569" cy="5337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638350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372533" y="605496"/>
            <a:ext cx="14257867" cy="2012859"/>
          </a:xfrm>
          <a:prstGeom prst="rect">
            <a:avLst/>
          </a:prstGeom>
        </p:spPr>
        <p:txBody>
          <a:bodyPr/>
          <a:lstStyle/>
          <a:p>
            <a:r>
              <a:rPr lang="en-US" sz="6600" dirty="0" smtClean="0">
                <a:latin typeface="+mj-lt"/>
              </a:rPr>
              <a:t>Quality/Platform Functionality</a:t>
            </a:r>
            <a:endParaRPr lang="en-US" sz="6600" dirty="0">
              <a:latin typeface="+mj-lt"/>
            </a:endParaRPr>
          </a:p>
        </p:txBody>
      </p:sp>
      <p:sp>
        <p:nvSpPr>
          <p:cNvPr id="6" name="Rectangle 5"/>
          <p:cNvSpPr/>
          <p:nvPr/>
        </p:nvSpPr>
        <p:spPr>
          <a:xfrm>
            <a:off x="3708400" y="1768951"/>
            <a:ext cx="6037531" cy="5576068"/>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221"/>
            <a:endParaRPr lang="en-US" sz="2600" dirty="0">
              <a:solidFill>
                <a:prstClr val="white"/>
              </a:solidFill>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509" b="-1728"/>
          <a:stretch/>
        </p:blipFill>
        <p:spPr bwMode="auto">
          <a:xfrm>
            <a:off x="4218329" y="2015037"/>
            <a:ext cx="5017673" cy="52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116453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936461" y="647513"/>
            <a:ext cx="12760261" cy="2012859"/>
          </a:xfrm>
          <a:prstGeom prst="rect">
            <a:avLst/>
          </a:prstGeom>
        </p:spPr>
        <p:txBody>
          <a:bodyPr/>
          <a:lstStyle/>
          <a:p>
            <a:r>
              <a:rPr lang="en-US" sz="6600" b="1" dirty="0" smtClean="0">
                <a:latin typeface="+mj-lt"/>
              </a:rPr>
              <a:t>Critical </a:t>
            </a:r>
            <a:r>
              <a:rPr lang="en-US" sz="6600" b="1" dirty="0">
                <a:latin typeface="+mj-lt"/>
              </a:rPr>
              <a:t>Capabilities for </a:t>
            </a:r>
            <a:r>
              <a:rPr lang="en-US" sz="6600" b="1" dirty="0" smtClean="0">
                <a:latin typeface="+mj-lt"/>
              </a:rPr>
              <a:t>BI</a:t>
            </a:r>
            <a:endParaRPr lang="en-US" sz="6600" b="1" dirty="0">
              <a:latin typeface="+mj-lt"/>
            </a:endParaRPr>
          </a:p>
        </p:txBody>
      </p:sp>
      <p:sp>
        <p:nvSpPr>
          <p:cNvPr id="6" name="Rectangle 5"/>
          <p:cNvSpPr/>
          <p:nvPr/>
        </p:nvSpPr>
        <p:spPr>
          <a:xfrm>
            <a:off x="4144034" y="2033141"/>
            <a:ext cx="6037531" cy="5576068"/>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221"/>
            <a:endParaRPr lang="en-US" sz="2600" dirty="0">
              <a:solidFill>
                <a:prstClr val="white"/>
              </a:solidFill>
            </a:endParaRPr>
          </a:p>
        </p:txBody>
      </p:sp>
      <p:sp>
        <p:nvSpPr>
          <p:cNvPr id="9" name="Rectangle 8"/>
          <p:cNvSpPr/>
          <p:nvPr/>
        </p:nvSpPr>
        <p:spPr>
          <a:xfrm>
            <a:off x="762000" y="7067980"/>
            <a:ext cx="6400800" cy="246221"/>
          </a:xfrm>
          <a:prstGeom prst="rect">
            <a:avLst/>
          </a:prstGeom>
        </p:spPr>
        <p:txBody>
          <a:bodyPr wrap="square">
            <a:spAutoFit/>
          </a:bodyPr>
          <a:lstStyle/>
          <a:p>
            <a:pPr defTabSz="1306221"/>
            <a:r>
              <a:rPr lang="en-US" sz="1000" dirty="0">
                <a:solidFill>
                  <a:srgbClr val="666666"/>
                </a:solidFill>
              </a:rPr>
              <a:t>Source:  Gartner, “Critical Capabilities for Business Intelligence and Analytics Platforms”, May </a:t>
            </a:r>
            <a:r>
              <a:rPr lang="en-US" sz="1000" dirty="0" smtClean="0">
                <a:solidFill>
                  <a:srgbClr val="666666"/>
                </a:solidFill>
              </a:rPr>
              <a:t>2015.</a:t>
            </a:r>
            <a:endParaRPr lang="en-US" sz="1000" dirty="0">
              <a:solidFill>
                <a:srgbClr val="666666"/>
              </a:solidFill>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 r="20973" b="4451"/>
          <a:stretch/>
        </p:blipFill>
        <p:spPr bwMode="auto">
          <a:xfrm>
            <a:off x="4390562" y="2283905"/>
            <a:ext cx="5311589" cy="511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238770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488" y="560339"/>
            <a:ext cx="11836008" cy="1079598"/>
          </a:xfrm>
        </p:spPr>
        <p:txBody>
          <a:bodyPr/>
          <a:lstStyle/>
          <a:p>
            <a:pPr algn="l"/>
            <a:r>
              <a:rPr lang="en-US" dirty="0" smtClean="0"/>
              <a:t>Microsoft </a:t>
            </a:r>
            <a:r>
              <a:rPr lang="en-US" dirty="0" err="1" smtClean="0"/>
              <a:t>PowerBI</a:t>
            </a:r>
            <a:endParaRPr lang="en-US" dirty="0"/>
          </a:p>
        </p:txBody>
      </p:sp>
      <p:sp>
        <p:nvSpPr>
          <p:cNvPr id="3" name="Text Placeholder 2"/>
          <p:cNvSpPr>
            <a:spLocks noGrp="1"/>
          </p:cNvSpPr>
          <p:nvPr>
            <p:ph type="body" sz="quarter" idx="10"/>
          </p:nvPr>
        </p:nvSpPr>
        <p:spPr/>
        <p:txBody>
          <a:bodyPr/>
          <a:lstStyle/>
          <a:p>
            <a:endParaRPr lang="en-US"/>
          </a:p>
        </p:txBody>
      </p:sp>
      <p:pic>
        <p:nvPicPr>
          <p:cNvPr id="6146" name="Picture 2" descr="https://osiprodeusodcspstoa01.blob.core.windows.net/en-us/media/698399c6-5d27-46ea-9838-b571a851e1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492" y="1843136"/>
            <a:ext cx="8520308" cy="576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78183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980" y="666172"/>
            <a:ext cx="11836008" cy="1079598"/>
          </a:xfrm>
        </p:spPr>
        <p:txBody>
          <a:bodyPr/>
          <a:lstStyle/>
          <a:p>
            <a:r>
              <a:rPr lang="en-US" dirty="0" smtClean="0"/>
              <a:t>Domo</a:t>
            </a:r>
            <a:endParaRPr lang="en-US" dirty="0"/>
          </a:p>
        </p:txBody>
      </p:sp>
      <p:sp>
        <p:nvSpPr>
          <p:cNvPr id="3" name="Text Placeholder 2"/>
          <p:cNvSpPr>
            <a:spLocks noGrp="1"/>
          </p:cNvSpPr>
          <p:nvPr>
            <p:ph type="body" sz="quarter" idx="10"/>
          </p:nvPr>
        </p:nvSpPr>
        <p:spPr/>
        <p:txBody>
          <a:bodyPr/>
          <a:lstStyle/>
          <a:p>
            <a:endParaRPr lang="en-US"/>
          </a:p>
        </p:txBody>
      </p:sp>
      <p:pic>
        <p:nvPicPr>
          <p:cNvPr id="5122" name="Picture 2" descr="http://images.techhive.com/images/idge/imported/imageapi/2014/06/25/22/slide_domo-100326807-gallery.id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745770"/>
            <a:ext cx="8480425" cy="603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91906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654" y="843954"/>
            <a:ext cx="11836008" cy="1079598"/>
          </a:xfrm>
        </p:spPr>
        <p:txBody>
          <a:bodyPr/>
          <a:lstStyle/>
          <a:p>
            <a:r>
              <a:rPr lang="en-US" dirty="0" err="1"/>
              <a:t>Qlik</a:t>
            </a:r>
            <a:endParaRPr lang="en-US" dirty="0"/>
          </a:p>
        </p:txBody>
      </p:sp>
      <p:sp>
        <p:nvSpPr>
          <p:cNvPr id="3" name="Text Placeholder 2"/>
          <p:cNvSpPr>
            <a:spLocks noGrp="1"/>
          </p:cNvSpPr>
          <p:nvPr>
            <p:ph type="body" sz="quarter" idx="10"/>
          </p:nvPr>
        </p:nvSpPr>
        <p:spPr/>
        <p:txBody>
          <a:bodyPr/>
          <a:lstStyle/>
          <a:p>
            <a:endParaRPr lang="en-US"/>
          </a:p>
        </p:txBody>
      </p:sp>
      <p:pic>
        <p:nvPicPr>
          <p:cNvPr id="3074" name="Picture 2" descr="http://mms.businesswire.com/media/20140917005054/en/432116/5/SenseGA-Screenshot-Helpdesk-01-V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596" y="1923552"/>
            <a:ext cx="9661992" cy="553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4961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54610" y="1537721"/>
            <a:ext cx="9723963" cy="5738357"/>
          </a:xfrm>
          <a:prstGeom prst="rect">
            <a:avLst/>
          </a:prstGeom>
        </p:spPr>
      </p:pic>
      <p:sp>
        <p:nvSpPr>
          <p:cNvPr id="2" name="Title 1"/>
          <p:cNvSpPr>
            <a:spLocks noGrp="1"/>
          </p:cNvSpPr>
          <p:nvPr>
            <p:ph type="title"/>
          </p:nvPr>
        </p:nvSpPr>
        <p:spPr>
          <a:xfrm>
            <a:off x="979488" y="306339"/>
            <a:ext cx="11836008" cy="1079598"/>
          </a:xfrm>
        </p:spPr>
        <p:txBody>
          <a:bodyPr/>
          <a:lstStyle/>
          <a:p>
            <a:r>
              <a:rPr lang="en-US" dirty="0" err="1" smtClean="0"/>
              <a:t>BeyondCore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196471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398588" y="638582"/>
            <a:ext cx="11428412" cy="6865019"/>
          </a:xfrm>
          <a:prstGeom prst="rect">
            <a:avLst/>
          </a:prstGeom>
        </p:spPr>
      </p:pic>
    </p:spTree>
    <p:extLst>
      <p:ext uri="{BB962C8B-B14F-4D97-AF65-F5344CB8AC3E}">
        <p14:creationId xmlns:p14="http://schemas.microsoft.com/office/powerpoint/2010/main" val="33429763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783" y="510715"/>
            <a:ext cx="11836008" cy="1079598"/>
          </a:xfrm>
        </p:spPr>
        <p:txBody>
          <a:bodyPr/>
          <a:lstStyle/>
          <a:p>
            <a:r>
              <a:rPr lang="en-US" dirty="0" err="1" smtClean="0"/>
              <a:t>ClearStory</a:t>
            </a:r>
            <a:endParaRPr lang="en-US" dirty="0"/>
          </a:p>
        </p:txBody>
      </p:sp>
      <p:sp>
        <p:nvSpPr>
          <p:cNvPr id="3" name="Text Placeholder 2"/>
          <p:cNvSpPr>
            <a:spLocks noGrp="1"/>
          </p:cNvSpPr>
          <p:nvPr>
            <p:ph type="body" sz="quarter" idx="10"/>
          </p:nvPr>
        </p:nvSpPr>
        <p:spPr/>
        <p:txBody>
          <a:bodyPr/>
          <a:lstStyle/>
          <a:p>
            <a:endParaRPr lang="en-US"/>
          </a:p>
        </p:txBody>
      </p:sp>
      <p:pic>
        <p:nvPicPr>
          <p:cNvPr id="2050" name="Picture 2" descr="http://tctechcrunch2011.files.wordpress.com/2013/10/you_are_viewing__clearstory_data_inc_s_application.png?w=680&amp;h=3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1727200"/>
            <a:ext cx="10714928" cy="573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00448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588" y="643273"/>
            <a:ext cx="11836008" cy="1079598"/>
          </a:xfrm>
        </p:spPr>
        <p:txBody>
          <a:bodyPr/>
          <a:lstStyle/>
          <a:p>
            <a:r>
              <a:rPr lang="en-US" dirty="0" err="1" smtClean="0"/>
              <a:t>Microstrategy</a:t>
            </a:r>
            <a:endParaRPr lang="en-US" dirty="0"/>
          </a:p>
        </p:txBody>
      </p:sp>
      <p:sp>
        <p:nvSpPr>
          <p:cNvPr id="3" name="Text Placeholder 2"/>
          <p:cNvSpPr>
            <a:spLocks noGrp="1"/>
          </p:cNvSpPr>
          <p:nvPr>
            <p:ph type="body" sz="quarter" idx="10"/>
          </p:nvPr>
        </p:nvSpPr>
        <p:spPr/>
        <p:txBody>
          <a:bodyPr/>
          <a:lstStyle/>
          <a:p>
            <a:endParaRPr lang="en-US"/>
          </a:p>
        </p:txBody>
      </p:sp>
      <p:pic>
        <p:nvPicPr>
          <p:cNvPr id="1032" name="Picture 8" descr="https://i.ytimg.com/vi/AEjMHrivOMs/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b="10295"/>
          <a:stretch/>
        </p:blipFill>
        <p:spPr bwMode="auto">
          <a:xfrm>
            <a:off x="2834482" y="2317586"/>
            <a:ext cx="8964612" cy="4523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424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980" y="666172"/>
            <a:ext cx="11836008" cy="1079598"/>
          </a:xfrm>
        </p:spPr>
        <p:txBody>
          <a:bodyPr/>
          <a:lstStyle/>
          <a:p>
            <a:r>
              <a:rPr lang="en-US" dirty="0" smtClean="0"/>
              <a:t>Tableau</a:t>
            </a:r>
            <a:endParaRPr lang="en-US" dirty="0"/>
          </a:p>
        </p:txBody>
      </p:sp>
      <p:sp>
        <p:nvSpPr>
          <p:cNvPr id="3" name="Text Placeholder 2"/>
          <p:cNvSpPr>
            <a:spLocks noGrp="1"/>
          </p:cNvSpPr>
          <p:nvPr>
            <p:ph type="body" sz="quarter" idx="10"/>
          </p:nvPr>
        </p:nvSpPr>
        <p:spPr/>
        <p:txBody>
          <a:bodyPr/>
          <a:lstStyle/>
          <a:p>
            <a:endParaRPr lang="en-US"/>
          </a:p>
        </p:txBody>
      </p:sp>
      <p:pic>
        <p:nvPicPr>
          <p:cNvPr id="4098" name="Picture 2" descr="http://www.saimgs.com/imglib/other_pages/BI/1-tableau-drag-and-drop-analys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6509" y="1745770"/>
            <a:ext cx="8649758" cy="5427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18803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170" y="797109"/>
            <a:ext cx="11659426" cy="6555160"/>
          </a:xfrm>
          <a:prstGeom prst="rect">
            <a:avLst/>
          </a:prstGeom>
        </p:spPr>
      </p:pic>
    </p:spTree>
    <p:extLst>
      <p:ext uri="{BB962C8B-B14F-4D97-AF65-F5344CB8AC3E}">
        <p14:creationId xmlns:p14="http://schemas.microsoft.com/office/powerpoint/2010/main" val="133047783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980" y="1919239"/>
            <a:ext cx="11836008" cy="1079598"/>
          </a:xfrm>
        </p:spPr>
        <p:txBody>
          <a:bodyPr/>
          <a:lstStyle/>
          <a:p>
            <a:r>
              <a:rPr lang="en-US" sz="11500" dirty="0" smtClean="0"/>
              <a:t>WHY IS TABLEAU DIFFERENT?</a:t>
            </a:r>
            <a:endParaRPr lang="en-US" sz="115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7530469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8290765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0"/>
            <a:ext cx="8229600" cy="8229600"/>
          </a:xfrm>
          <a:prstGeom prst="rect">
            <a:avLst/>
          </a:prstGeom>
        </p:spPr>
      </p:pic>
    </p:spTree>
    <p:extLst>
      <p:ext uri="{BB962C8B-B14F-4D97-AF65-F5344CB8AC3E}">
        <p14:creationId xmlns:p14="http://schemas.microsoft.com/office/powerpoint/2010/main" val="22359334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782" t="31276" r="16667" b="36625"/>
          <a:stretch/>
        </p:blipFill>
        <p:spPr>
          <a:xfrm>
            <a:off x="1225339" y="990662"/>
            <a:ext cx="12182505" cy="6251549"/>
          </a:xfrm>
          <a:prstGeom prst="rect">
            <a:avLst/>
          </a:prstGeom>
        </p:spPr>
      </p:pic>
    </p:spTree>
    <p:extLst>
      <p:ext uri="{BB962C8B-B14F-4D97-AF65-F5344CB8AC3E}">
        <p14:creationId xmlns:p14="http://schemas.microsoft.com/office/powerpoint/2010/main" val="30976155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675" t="23045" r="-1029" b="23457"/>
          <a:stretch/>
        </p:blipFill>
        <p:spPr>
          <a:xfrm>
            <a:off x="1070415" y="718934"/>
            <a:ext cx="12492354" cy="6795005"/>
          </a:xfrm>
          <a:prstGeom prst="rect">
            <a:avLst/>
          </a:prstGeom>
        </p:spPr>
      </p:pic>
    </p:spTree>
    <p:extLst>
      <p:ext uri="{BB962C8B-B14F-4D97-AF65-F5344CB8AC3E}">
        <p14:creationId xmlns:p14="http://schemas.microsoft.com/office/powerpoint/2010/main" val="3660143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025" t="25926" r="11317" b="29218"/>
          <a:stretch/>
        </p:blipFill>
        <p:spPr>
          <a:xfrm>
            <a:off x="1398588" y="424970"/>
            <a:ext cx="11658997" cy="6483830"/>
          </a:xfrm>
          <a:prstGeom prst="rect">
            <a:avLst/>
          </a:prstGeom>
        </p:spPr>
      </p:pic>
    </p:spTree>
    <p:extLst>
      <p:ext uri="{BB962C8B-B14F-4D97-AF65-F5344CB8AC3E}">
        <p14:creationId xmlns:p14="http://schemas.microsoft.com/office/powerpoint/2010/main" val="25362905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956605" y="1699050"/>
            <a:ext cx="4717189" cy="4831499"/>
          </a:xfrm>
          <a:prstGeom prst="rect">
            <a:avLst/>
          </a:prstGeom>
        </p:spPr>
      </p:pic>
    </p:spTree>
    <p:extLst>
      <p:ext uri="{BB962C8B-B14F-4D97-AF65-F5344CB8AC3E}">
        <p14:creationId xmlns:p14="http://schemas.microsoft.com/office/powerpoint/2010/main" val="80820650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18" t="14403" r="205" b="18519"/>
          <a:stretch/>
        </p:blipFill>
        <p:spPr>
          <a:xfrm>
            <a:off x="1998134" y="686413"/>
            <a:ext cx="10142768" cy="6860048"/>
          </a:xfrm>
          <a:prstGeom prst="rect">
            <a:avLst/>
          </a:prstGeom>
        </p:spPr>
      </p:pic>
    </p:spTree>
    <p:extLst>
      <p:ext uri="{BB962C8B-B14F-4D97-AF65-F5344CB8AC3E}">
        <p14:creationId xmlns:p14="http://schemas.microsoft.com/office/powerpoint/2010/main" val="10592424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81" t="56039" r="12952" b="28728"/>
          <a:stretch/>
        </p:blipFill>
        <p:spPr>
          <a:xfrm>
            <a:off x="-108443" y="2285397"/>
            <a:ext cx="14850070" cy="2637465"/>
          </a:xfrm>
          <a:prstGeom prst="rect">
            <a:avLst/>
          </a:prstGeom>
        </p:spPr>
      </p:pic>
    </p:spTree>
    <p:extLst>
      <p:ext uri="{BB962C8B-B14F-4D97-AF65-F5344CB8AC3E}">
        <p14:creationId xmlns:p14="http://schemas.microsoft.com/office/powerpoint/2010/main" val="13268943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7860" y="533496"/>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a:solidFill>
                  <a:srgbClr val="BFD4DD"/>
                </a:solidFill>
              </a:rPr>
              <a:t>Trends in Business Intelligence</a:t>
            </a:r>
            <a:r>
              <a:rPr lang="en-US" sz="4400" dirty="0" smtClean="0">
                <a:solidFill>
                  <a:schemeClr val="accent3"/>
                </a:solidFill>
              </a:rPr>
              <a:t/>
            </a:r>
            <a:br>
              <a:rPr lang="en-US" sz="4400" dirty="0" smtClean="0">
                <a:solidFill>
                  <a:schemeClr val="accent3"/>
                </a:solidFill>
              </a:rPr>
            </a:br>
            <a:r>
              <a:rPr lang="en-US" sz="4400" dirty="0" smtClean="0">
                <a:solidFill>
                  <a:schemeClr val="accent3"/>
                </a:solidFill>
              </a:rPr>
              <a:t>	Role of IT</a:t>
            </a:r>
            <a:r>
              <a:rPr lang="en-US" sz="4400" dirty="0" smtClean="0">
                <a:solidFill>
                  <a:srgbClr val="BFD4DD"/>
                </a:solidFill>
              </a:rPr>
              <a:t/>
            </a:r>
            <a:br>
              <a:rPr lang="en-US" sz="4400" dirty="0" smtClean="0">
                <a:solidFill>
                  <a:srgbClr val="BFD4DD"/>
                </a:solidFill>
              </a:rPr>
            </a:br>
            <a:r>
              <a:rPr lang="en-US" sz="4400" dirty="0" smtClean="0">
                <a:solidFill>
                  <a:srgbClr val="BFD4DD"/>
                </a:solidFill>
              </a:rPr>
              <a:t>	Mobile Business Intelligence</a:t>
            </a:r>
            <a:r>
              <a:rPr lang="en-US" sz="4400" dirty="0">
                <a:solidFill>
                  <a:schemeClr val="accent3"/>
                </a:solidFill>
              </a:rPr>
              <a:t/>
            </a:r>
            <a:br>
              <a:rPr lang="en-US" sz="4400" dirty="0">
                <a:solidFill>
                  <a:schemeClr val="accent3"/>
                </a:solidFill>
              </a:rPr>
            </a:br>
            <a:r>
              <a:rPr lang="en-US" sz="4400" dirty="0" smtClean="0">
                <a:solidFill>
                  <a:schemeClr val="accent3"/>
                </a:solidFill>
              </a:rPr>
              <a:t/>
            </a:r>
            <a:br>
              <a:rPr lang="en-US" sz="4400" dirty="0" smtClean="0">
                <a:solidFill>
                  <a:schemeClr val="accent3"/>
                </a:solidFill>
              </a:rPr>
            </a:br>
            <a:r>
              <a:rPr lang="en-US" dirty="0" smtClean="0">
                <a:solidFill>
                  <a:srgbClr val="BFD4DD"/>
                </a:solidFill>
              </a:rPr>
              <a:t>Exercise</a:t>
            </a:r>
            <a:br>
              <a:rPr lang="en-US" dirty="0" smtClean="0">
                <a:solidFill>
                  <a:srgbClr val="BFD4DD"/>
                </a:solidFill>
              </a:rPr>
            </a:br>
            <a:r>
              <a:rPr lang="en-US" dirty="0" smtClean="0">
                <a:solidFill>
                  <a:srgbClr val="BFD4DD"/>
                </a:solidFill>
              </a:rPr>
              <a:t>	</a:t>
            </a:r>
            <a:r>
              <a:rPr lang="en-US" sz="4400" dirty="0" smtClean="0">
                <a:solidFill>
                  <a:srgbClr val="BFD4DD"/>
                </a:solidFill>
              </a:rPr>
              <a:t>Tour of Alpo</a:t>
            </a:r>
            <a:br>
              <a:rPr lang="en-US" sz="4400" dirty="0" smtClean="0">
                <a:solidFill>
                  <a:srgbClr val="BFD4DD"/>
                </a:solidFill>
              </a:rPr>
            </a:br>
            <a:r>
              <a:rPr lang="en-US" sz="4400" dirty="0" smtClean="0">
                <a:solidFill>
                  <a:srgbClr val="BFD4DD"/>
                </a:solidFill>
              </a:rPr>
              <a:t>       Hands on with Tableau Online</a:t>
            </a:r>
            <a:r>
              <a:rPr lang="en-US" dirty="0" smtClean="0">
                <a:solidFill>
                  <a:srgbClr val="BFD4DD"/>
                </a:solidFill>
              </a:rPr>
              <a:t/>
            </a:r>
            <a:br>
              <a:rPr lang="en-US" dirty="0" smtClean="0">
                <a:solidFill>
                  <a:srgbClr val="BFD4DD"/>
                </a:solidFill>
              </a:rPr>
            </a:br>
            <a:r>
              <a:rPr lang="en-US" dirty="0" smtClean="0">
                <a:solidFill>
                  <a:srgbClr val="BFD4DD"/>
                </a:solidFill>
              </a:rPr>
              <a:t>	</a:t>
            </a:r>
            <a:r>
              <a:rPr lang="en-US" dirty="0" smtClean="0">
                <a:solidFill>
                  <a:schemeClr val="accent6">
                    <a:lumMod val="60000"/>
                    <a:lumOff val="40000"/>
                  </a:schemeClr>
                </a:solidFill>
              </a:rPr>
              <a:t/>
            </a:r>
            <a:br>
              <a:rPr lang="en-US" dirty="0" smtClean="0">
                <a:solidFill>
                  <a:schemeClr val="accent6">
                    <a:lumMod val="60000"/>
                    <a:lumOff val="40000"/>
                  </a:schemeClr>
                </a:solidFill>
              </a:rPr>
            </a:b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921679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3230526" y="1820981"/>
            <a:ext cx="8169348" cy="4587638"/>
          </a:xfrm>
          <a:prstGeom prst="rect">
            <a:avLst/>
          </a:prstGeom>
        </p:spPr>
      </p:pic>
    </p:spTree>
    <p:extLst>
      <p:ext uri="{BB962C8B-B14F-4D97-AF65-F5344CB8AC3E}">
        <p14:creationId xmlns:p14="http://schemas.microsoft.com/office/powerpoint/2010/main" val="28862004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688" y="457200"/>
            <a:ext cx="11836008" cy="1079598"/>
          </a:xfrm>
        </p:spPr>
        <p:txBody>
          <a:bodyPr/>
          <a:lstStyle/>
          <a:p>
            <a:pPr>
              <a:lnSpc>
                <a:spcPct val="150000"/>
              </a:lnSpc>
            </a:pPr>
            <a:r>
              <a:rPr lang="en-US" sz="6000" b="1" dirty="0" smtClean="0">
                <a:solidFill>
                  <a:srgbClr val="FFFFFF"/>
                </a:solidFill>
              </a:rPr>
              <a:t>IT is responsible for…</a:t>
            </a:r>
            <a:r>
              <a:rPr lang="en-US" sz="6000" dirty="0" smtClean="0">
                <a:solidFill>
                  <a:srgbClr val="FFFFFF"/>
                </a:solidFill>
              </a:rPr>
              <a:t/>
            </a:r>
            <a:br>
              <a:rPr lang="en-US" sz="6000" dirty="0" smtClean="0">
                <a:solidFill>
                  <a:srgbClr val="FFFFFF"/>
                </a:solidFill>
              </a:rPr>
            </a:br>
            <a:r>
              <a:rPr lang="en-US" sz="4000" dirty="0">
                <a:solidFill>
                  <a:srgbClr val="FFFFFF"/>
                </a:solidFill>
              </a:rPr>
              <a:t>	</a:t>
            </a:r>
            <a:r>
              <a:rPr lang="en-US" sz="4000" dirty="0" smtClean="0">
                <a:solidFill>
                  <a:srgbClr val="FFFFFF"/>
                </a:solidFill>
              </a:rPr>
              <a:t>security</a:t>
            </a:r>
            <a:br>
              <a:rPr lang="en-US" sz="4000" dirty="0" smtClean="0">
                <a:solidFill>
                  <a:srgbClr val="FFFFFF"/>
                </a:solidFill>
              </a:rPr>
            </a:br>
            <a:r>
              <a:rPr lang="en-US" sz="4000" dirty="0" smtClean="0">
                <a:solidFill>
                  <a:srgbClr val="FFFFFF"/>
                </a:solidFill>
              </a:rPr>
              <a:t>	integration 	</a:t>
            </a:r>
            <a:r>
              <a:rPr lang="en-US" sz="4000" dirty="0">
                <a:solidFill>
                  <a:srgbClr val="FFFFFF"/>
                </a:solidFill>
              </a:rPr>
              <a:t/>
            </a:r>
            <a:br>
              <a:rPr lang="en-US" sz="4000" dirty="0">
                <a:solidFill>
                  <a:srgbClr val="FFFFFF"/>
                </a:solidFill>
              </a:rPr>
            </a:br>
            <a:r>
              <a:rPr lang="en-US" sz="4000" dirty="0" smtClean="0">
                <a:solidFill>
                  <a:srgbClr val="FFFFFF"/>
                </a:solidFill>
              </a:rPr>
              <a:t>	scalability</a:t>
            </a:r>
            <a:br>
              <a:rPr lang="en-US" sz="4000" dirty="0" smtClean="0">
                <a:solidFill>
                  <a:srgbClr val="FFFFFF"/>
                </a:solidFill>
              </a:rPr>
            </a:br>
            <a:r>
              <a:rPr lang="en-US" sz="4000" dirty="0">
                <a:solidFill>
                  <a:srgbClr val="FFFFFF"/>
                </a:solidFill>
              </a:rPr>
              <a:t>	</a:t>
            </a:r>
            <a:r>
              <a:rPr lang="en-US" sz="4000" dirty="0" smtClean="0">
                <a:solidFill>
                  <a:srgbClr val="FFFFFF"/>
                </a:solidFill>
              </a:rPr>
              <a:t>data governance</a:t>
            </a:r>
            <a:br>
              <a:rPr lang="en-US" sz="4000" dirty="0" smtClean="0">
                <a:solidFill>
                  <a:srgbClr val="FFFFFF"/>
                </a:solidFill>
              </a:rPr>
            </a:br>
            <a:r>
              <a:rPr lang="en-US" sz="4000" dirty="0">
                <a:solidFill>
                  <a:srgbClr val="FFFFFF"/>
                </a:solidFill>
              </a:rPr>
              <a:t>	</a:t>
            </a:r>
            <a:r>
              <a:rPr lang="en-US" sz="4000" dirty="0" smtClean="0">
                <a:solidFill>
                  <a:srgbClr val="FFFFFF"/>
                </a:solidFill>
              </a:rPr>
              <a:t>monitoring  </a:t>
            </a:r>
            <a:r>
              <a:rPr lang="en-US" sz="4000" dirty="0">
                <a:solidFill>
                  <a:srgbClr val="FFFFFF"/>
                </a:solidFill>
              </a:rPr>
              <a:t>&amp; management</a:t>
            </a:r>
            <a:br>
              <a:rPr lang="en-US" sz="4000" dirty="0">
                <a:solidFill>
                  <a:srgbClr val="FFFFFF"/>
                </a:solidFill>
              </a:rPr>
            </a:br>
            <a:r>
              <a:rPr lang="en-US" sz="4000" dirty="0" smtClean="0">
                <a:solidFill>
                  <a:srgbClr val="FFFFFF"/>
                </a:solidFill>
              </a:rPr>
              <a:t>	high </a:t>
            </a:r>
            <a:r>
              <a:rPr lang="en-US" sz="4000" dirty="0">
                <a:solidFill>
                  <a:srgbClr val="FFFFFF"/>
                </a:solidFill>
              </a:rPr>
              <a:t>availability and disaster recovery	</a:t>
            </a:r>
            <a:r>
              <a:rPr lang="en-US" sz="3600" dirty="0">
                <a:solidFill>
                  <a:srgbClr val="FFFFFF"/>
                </a:solidFill>
              </a:rPr>
              <a:t/>
            </a:r>
            <a:br>
              <a:rPr lang="en-US" sz="3600" dirty="0">
                <a:solidFill>
                  <a:srgbClr val="FFFFFF"/>
                </a:solidFill>
              </a:rPr>
            </a:br>
            <a:r>
              <a:rPr lang="en-US" sz="6000" dirty="0" smtClean="0">
                <a:solidFill>
                  <a:srgbClr val="FFFFFF"/>
                </a:solidFill>
              </a:rPr>
              <a:t/>
            </a:r>
            <a:br>
              <a:rPr lang="en-US" sz="6000" dirty="0" smtClean="0">
                <a:solidFill>
                  <a:srgbClr val="FFFFFF"/>
                </a:solidFill>
              </a:rPr>
            </a:br>
            <a:r>
              <a:rPr lang="en-US" sz="6000" dirty="0">
                <a:solidFill>
                  <a:srgbClr val="FFFFFF"/>
                </a:solidFill>
              </a:rPr>
              <a:t>	</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5262314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cache3.asset-cache.net/xd/872-35.jpg?v=1&amp;c=IWSAsset&amp;k=2&amp;d=F13A1F9190F009369ED35B31F5B6E637B39604DF9ABFC1688C017249F111E22FE8E22BAE5CE4EF04"/>
          <p:cNvPicPr>
            <a:picLocks noChangeAspect="1" noChangeArrowheads="1"/>
          </p:cNvPicPr>
          <p:nvPr/>
        </p:nvPicPr>
        <p:blipFill rotWithShape="1">
          <a:blip r:embed="rId3">
            <a:extLst>
              <a:ext uri="{28A0092B-C50C-407E-A947-70E740481C1C}">
                <a14:useLocalDpi xmlns:a14="http://schemas.microsoft.com/office/drawing/2010/main" val="0"/>
              </a:ext>
            </a:extLst>
          </a:blip>
          <a:srcRect l="12389" t="28049" r="13015"/>
          <a:stretch/>
        </p:blipFill>
        <p:spPr bwMode="auto">
          <a:xfrm>
            <a:off x="1" y="-76200"/>
            <a:ext cx="15308826" cy="83058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69145" y="248753"/>
            <a:ext cx="10677379" cy="1938992"/>
          </a:xfrm>
          <a:prstGeom prst="rect">
            <a:avLst/>
          </a:prstGeom>
        </p:spPr>
        <p:txBody>
          <a:bodyPr wrap="square">
            <a:spAutoFit/>
          </a:bodyPr>
          <a:lstStyle/>
          <a:p>
            <a:r>
              <a:rPr lang="en-US" sz="6000" dirty="0">
                <a:solidFill>
                  <a:schemeClr val="bg1"/>
                </a:solidFill>
                <a:latin typeface="BentonSans" panose="02000504020000020004" pitchFamily="2" charset="0"/>
              </a:rPr>
              <a:t>security</a:t>
            </a:r>
            <a:br>
              <a:rPr lang="en-US" sz="6000" dirty="0">
                <a:solidFill>
                  <a:schemeClr val="bg1"/>
                </a:solidFill>
                <a:latin typeface="BentonSans" panose="02000504020000020004" pitchFamily="2" charset="0"/>
              </a:rPr>
            </a:br>
            <a:endParaRPr lang="en-US" sz="6000" dirty="0">
              <a:solidFill>
                <a:schemeClr val="bg1"/>
              </a:solidFill>
              <a:latin typeface="BentonSans" panose="02000504020000020004" pitchFamily="2" charset="0"/>
            </a:endParaRPr>
          </a:p>
        </p:txBody>
      </p:sp>
      <p:sp>
        <p:nvSpPr>
          <p:cNvPr id="5" name="TextBox 4"/>
          <p:cNvSpPr txBox="1"/>
          <p:nvPr/>
        </p:nvSpPr>
        <p:spPr>
          <a:xfrm>
            <a:off x="762000" y="1469188"/>
            <a:ext cx="4397829" cy="6494085"/>
          </a:xfrm>
          <a:prstGeom prst="rect">
            <a:avLst/>
          </a:prstGeom>
          <a:noFill/>
        </p:spPr>
        <p:txBody>
          <a:bodyPr wrap="square" rtlCol="0">
            <a:spAutoFit/>
          </a:bodyPr>
          <a:lstStyle/>
          <a:p>
            <a:pPr>
              <a:lnSpc>
                <a:spcPct val="150000"/>
              </a:lnSpc>
            </a:pPr>
            <a:r>
              <a:rPr lang="en-US" sz="3200" dirty="0" smtClean="0">
                <a:solidFill>
                  <a:schemeClr val="bg1"/>
                </a:solidFill>
                <a:latin typeface="Benton Sans" charset="0"/>
                <a:ea typeface="Benton Sans" charset="0"/>
                <a:cs typeface="Benton Sans" charset="0"/>
              </a:rPr>
              <a:t>Protecting: </a:t>
            </a:r>
          </a:p>
          <a:p>
            <a:pPr marL="457200" indent="-457200">
              <a:buFont typeface="Arial" panose="020B0604020202020204" pitchFamily="34" charset="0"/>
              <a:buChar char="•"/>
            </a:pPr>
            <a:r>
              <a:rPr lang="en-US" sz="3200" dirty="0">
                <a:solidFill>
                  <a:schemeClr val="bg1"/>
                </a:solidFill>
                <a:latin typeface="Benton Sans" charset="0"/>
                <a:ea typeface="Benton Sans" charset="0"/>
                <a:cs typeface="Benton Sans" charset="0"/>
              </a:rPr>
              <a:t>D</a:t>
            </a:r>
            <a:r>
              <a:rPr lang="en-US" sz="3200" dirty="0" smtClean="0">
                <a:solidFill>
                  <a:schemeClr val="bg1"/>
                </a:solidFill>
                <a:latin typeface="Benton Sans" charset="0"/>
                <a:ea typeface="Benton Sans" charset="0"/>
                <a:cs typeface="Benton Sans" charset="0"/>
              </a:rPr>
              <a:t>ata</a:t>
            </a:r>
          </a:p>
          <a:p>
            <a:pPr marL="457200" indent="-457200">
              <a:buFont typeface="Arial" panose="020B0604020202020204" pitchFamily="34" charset="0"/>
              <a:buChar char="•"/>
            </a:pPr>
            <a:r>
              <a:rPr lang="en-US" sz="3200" dirty="0" smtClean="0">
                <a:solidFill>
                  <a:schemeClr val="bg1"/>
                </a:solidFill>
                <a:latin typeface="Benton Sans" charset="0"/>
                <a:ea typeface="Benton Sans" charset="0"/>
                <a:cs typeface="Benton Sans" charset="0"/>
              </a:rPr>
              <a:t>People</a:t>
            </a:r>
          </a:p>
          <a:p>
            <a:pPr marL="457200" indent="-457200">
              <a:buFont typeface="Arial" panose="020B0604020202020204" pitchFamily="34" charset="0"/>
              <a:buChar char="•"/>
            </a:pPr>
            <a:r>
              <a:rPr lang="en-US" sz="3200" dirty="0" smtClean="0">
                <a:solidFill>
                  <a:schemeClr val="bg1"/>
                </a:solidFill>
                <a:latin typeface="Benton Sans" charset="0"/>
                <a:ea typeface="Benton Sans" charset="0"/>
                <a:cs typeface="Benton Sans" charset="0"/>
              </a:rPr>
              <a:t>Property</a:t>
            </a:r>
          </a:p>
          <a:p>
            <a:pPr marL="457200" indent="-457200">
              <a:buFont typeface="Arial" panose="020B0604020202020204" pitchFamily="34" charset="0"/>
              <a:buChar char="•"/>
            </a:pPr>
            <a:r>
              <a:rPr lang="en-US" sz="3200" dirty="0" smtClean="0">
                <a:solidFill>
                  <a:schemeClr val="bg1"/>
                </a:solidFill>
                <a:latin typeface="Benton Sans" charset="0"/>
                <a:ea typeface="Benton Sans" charset="0"/>
                <a:cs typeface="Benton Sans" charset="0"/>
              </a:rPr>
              <a:t>Resources</a:t>
            </a:r>
            <a:endParaRPr lang="en-US" sz="3200" dirty="0">
              <a:solidFill>
                <a:schemeClr val="bg1"/>
              </a:solidFill>
              <a:latin typeface="Benton Sans" charset="0"/>
              <a:ea typeface="Benton Sans" charset="0"/>
              <a:cs typeface="Benton Sans" charset="0"/>
            </a:endParaRPr>
          </a:p>
          <a:p>
            <a:pPr>
              <a:lnSpc>
                <a:spcPct val="150000"/>
              </a:lnSpc>
            </a:pPr>
            <a:endParaRPr lang="en-US" sz="3200" dirty="0" smtClean="0">
              <a:solidFill>
                <a:schemeClr val="bg1"/>
              </a:solidFill>
              <a:latin typeface="Benton Sans" charset="0"/>
              <a:ea typeface="Benton Sans" charset="0"/>
              <a:cs typeface="Benton Sans" charset="0"/>
            </a:endParaRPr>
          </a:p>
          <a:p>
            <a:pPr>
              <a:lnSpc>
                <a:spcPct val="150000"/>
              </a:lnSpc>
            </a:pPr>
            <a:r>
              <a:rPr lang="en-US" sz="3200" dirty="0" smtClean="0">
                <a:solidFill>
                  <a:schemeClr val="bg1"/>
                </a:solidFill>
                <a:latin typeface="Benton Sans" charset="0"/>
                <a:ea typeface="Benton Sans" charset="0"/>
                <a:cs typeface="Benton Sans" charset="0"/>
              </a:rPr>
              <a:t>Authentication</a:t>
            </a:r>
            <a:endParaRPr lang="en-US" sz="3200" dirty="0">
              <a:solidFill>
                <a:schemeClr val="bg1"/>
              </a:solidFill>
              <a:latin typeface="Benton Sans" charset="0"/>
              <a:ea typeface="Benton Sans" charset="0"/>
              <a:cs typeface="Benton Sans" charset="0"/>
            </a:endParaRPr>
          </a:p>
          <a:p>
            <a:pPr>
              <a:lnSpc>
                <a:spcPct val="150000"/>
              </a:lnSpc>
            </a:pPr>
            <a:r>
              <a:rPr lang="en-US" sz="3200" dirty="0" smtClean="0">
                <a:solidFill>
                  <a:schemeClr val="bg1"/>
                </a:solidFill>
                <a:latin typeface="Benton Sans" charset="0"/>
                <a:ea typeface="Benton Sans" charset="0"/>
                <a:cs typeface="Benton Sans" charset="0"/>
              </a:rPr>
              <a:t>Authorization</a:t>
            </a:r>
          </a:p>
          <a:p>
            <a:pPr>
              <a:lnSpc>
                <a:spcPct val="150000"/>
              </a:lnSpc>
            </a:pPr>
            <a:endParaRPr lang="en-US" sz="3200" dirty="0">
              <a:solidFill>
                <a:schemeClr val="bg1"/>
              </a:solidFill>
              <a:latin typeface="Benton Sans" charset="0"/>
              <a:ea typeface="Benton Sans" charset="0"/>
              <a:cs typeface="Benton Sans" charset="0"/>
            </a:endParaRPr>
          </a:p>
          <a:p>
            <a:pPr>
              <a:lnSpc>
                <a:spcPct val="150000"/>
              </a:lnSpc>
            </a:pPr>
            <a:r>
              <a:rPr lang="en-US" sz="3200" dirty="0" smtClean="0">
                <a:solidFill>
                  <a:schemeClr val="bg1"/>
                </a:solidFill>
                <a:latin typeface="Benton Sans" charset="0"/>
                <a:ea typeface="Benton Sans" charset="0"/>
                <a:cs typeface="Benton Sans" charset="0"/>
              </a:rPr>
              <a:t>Shadow IT</a:t>
            </a:r>
            <a:endParaRPr lang="en-US" sz="3200" dirty="0">
              <a:solidFill>
                <a:schemeClr val="bg1"/>
              </a:solidFill>
              <a:latin typeface="Benton Sans" charset="0"/>
              <a:ea typeface="Benton Sans" charset="0"/>
              <a:cs typeface="Benton Sans" charset="0"/>
            </a:endParaRPr>
          </a:p>
        </p:txBody>
      </p:sp>
    </p:spTree>
    <p:extLst>
      <p:ext uri="{BB962C8B-B14F-4D97-AF65-F5344CB8AC3E}">
        <p14:creationId xmlns:p14="http://schemas.microsoft.com/office/powerpoint/2010/main" val="442429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doduae.com/image/cache/catalog/Cable/CB03/4-port-micro-usb-hub-power-charge-spliter-cable-otg-connector-a24956-515x515.jpg"/>
          <p:cNvPicPr>
            <a:picLocks noChangeAspect="1" noChangeArrowheads="1"/>
          </p:cNvPicPr>
          <p:nvPr/>
        </p:nvPicPr>
        <p:blipFill rotWithShape="1">
          <a:blip r:embed="rId3">
            <a:extLst>
              <a:ext uri="{28A0092B-C50C-407E-A947-70E740481C1C}">
                <a14:useLocalDpi xmlns:a14="http://schemas.microsoft.com/office/drawing/2010/main" val="0"/>
              </a:ext>
            </a:extLst>
          </a:blip>
          <a:srcRect t="16597" r="4972" b="-1064"/>
          <a:stretch/>
        </p:blipFill>
        <p:spPr bwMode="auto">
          <a:xfrm>
            <a:off x="5105401" y="-76200"/>
            <a:ext cx="9601199" cy="85344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685800" y="457200"/>
            <a:ext cx="10677379" cy="1015663"/>
          </a:xfrm>
          <a:prstGeom prst="rect">
            <a:avLst/>
          </a:prstGeom>
        </p:spPr>
        <p:txBody>
          <a:bodyPr wrap="square">
            <a:spAutoFit/>
          </a:bodyPr>
          <a:lstStyle/>
          <a:p>
            <a:r>
              <a:rPr lang="en-US" sz="6000" dirty="0" smtClean="0">
                <a:latin typeface="BentonSans" panose="02000504020000020004" pitchFamily="2" charset="0"/>
              </a:rPr>
              <a:t>integration</a:t>
            </a:r>
            <a:endParaRPr lang="en-US" sz="6000" dirty="0">
              <a:latin typeface="BentonSans" panose="02000504020000020004" pitchFamily="2" charset="0"/>
            </a:endParaRPr>
          </a:p>
        </p:txBody>
      </p:sp>
      <p:sp>
        <p:nvSpPr>
          <p:cNvPr id="4" name="TextBox 3"/>
          <p:cNvSpPr txBox="1"/>
          <p:nvPr/>
        </p:nvSpPr>
        <p:spPr>
          <a:xfrm>
            <a:off x="1104900" y="2057400"/>
            <a:ext cx="7848600" cy="3785652"/>
          </a:xfrm>
          <a:prstGeom prst="rect">
            <a:avLst/>
          </a:prstGeom>
          <a:noFill/>
        </p:spPr>
        <p:txBody>
          <a:bodyPr wrap="square" rtlCol="0">
            <a:spAutoFit/>
          </a:bodyPr>
          <a:lstStyle/>
          <a:p>
            <a:pPr marL="22225">
              <a:lnSpc>
                <a:spcPct val="150000"/>
              </a:lnSpc>
            </a:pPr>
            <a:r>
              <a:rPr lang="en-US" sz="3200" dirty="0" smtClean="0">
                <a:latin typeface="Benton Sans" charset="0"/>
                <a:ea typeface="Benton Sans" charset="0"/>
                <a:cs typeface="Benton Sans" charset="0"/>
              </a:rPr>
              <a:t>Into </a:t>
            </a:r>
            <a:endParaRPr lang="en-US" sz="3200" dirty="0">
              <a:latin typeface="Benton Sans" charset="0"/>
              <a:ea typeface="Benton Sans" charset="0"/>
              <a:cs typeface="Benton Sans" charset="0"/>
            </a:endParaRPr>
          </a:p>
          <a:p>
            <a:pPr marL="22225">
              <a:lnSpc>
                <a:spcPct val="150000"/>
              </a:lnSpc>
            </a:pPr>
            <a:r>
              <a:rPr lang="en-US" sz="3200" dirty="0" smtClean="0">
                <a:latin typeface="Benton Sans" charset="0"/>
                <a:ea typeface="Benton Sans" charset="0"/>
                <a:cs typeface="Benton Sans" charset="0"/>
              </a:rPr>
              <a:t>Out </a:t>
            </a:r>
            <a:r>
              <a:rPr lang="en-US" sz="3200" dirty="0">
                <a:latin typeface="Benton Sans" charset="0"/>
                <a:ea typeface="Benton Sans" charset="0"/>
                <a:cs typeface="Benton Sans" charset="0"/>
              </a:rPr>
              <a:t>from</a:t>
            </a:r>
          </a:p>
          <a:p>
            <a:pPr>
              <a:lnSpc>
                <a:spcPct val="150000"/>
              </a:lnSpc>
            </a:pPr>
            <a:r>
              <a:rPr lang="en-US" sz="3200" dirty="0" smtClean="0">
                <a:latin typeface="Benton Sans" charset="0"/>
                <a:ea typeface="Benton Sans" charset="0"/>
                <a:cs typeface="Benton Sans" charset="0"/>
              </a:rPr>
              <a:t>Partners</a:t>
            </a:r>
          </a:p>
          <a:p>
            <a:pPr>
              <a:lnSpc>
                <a:spcPct val="150000"/>
              </a:lnSpc>
            </a:pPr>
            <a:r>
              <a:rPr lang="en-US" sz="3200" dirty="0" smtClean="0">
                <a:latin typeface="Benton Sans" charset="0"/>
                <a:ea typeface="Benton Sans" charset="0"/>
                <a:cs typeface="Benton Sans" charset="0"/>
              </a:rPr>
              <a:t>Vendor Agnostic</a:t>
            </a:r>
          </a:p>
          <a:p>
            <a:pPr>
              <a:lnSpc>
                <a:spcPct val="150000"/>
              </a:lnSpc>
            </a:pPr>
            <a:r>
              <a:rPr lang="en-US" sz="3200" dirty="0" smtClean="0">
                <a:latin typeface="Benton Sans" charset="0"/>
                <a:ea typeface="Benton Sans" charset="0"/>
                <a:cs typeface="Benton Sans" charset="0"/>
              </a:rPr>
              <a:t>Services</a:t>
            </a:r>
          </a:p>
        </p:txBody>
      </p:sp>
      <p:sp>
        <p:nvSpPr>
          <p:cNvPr id="8" name="Right Arrow 7"/>
          <p:cNvSpPr/>
          <p:nvPr/>
        </p:nvSpPr>
        <p:spPr>
          <a:xfrm rot="10800000">
            <a:off x="2057401" y="2362200"/>
            <a:ext cx="647700" cy="381000"/>
          </a:xfrm>
          <a:prstGeom prst="righ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086100" y="3048000"/>
            <a:ext cx="647700" cy="381000"/>
          </a:xfrm>
          <a:prstGeom prst="righ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3996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2.tcafe.net/1405/c9acece303c34b05a3c8089935e2dd3e_6SIqEAbovU7rWB7UbKFKN2eatqYgm2gH.jpg"/>
          <p:cNvPicPr>
            <a:picLocks noChangeAspect="1" noChangeArrowheads="1"/>
          </p:cNvPicPr>
          <p:nvPr/>
        </p:nvPicPr>
        <p:blipFill rotWithShape="1">
          <a:blip r:embed="rId3">
            <a:extLst>
              <a:ext uri="{28A0092B-C50C-407E-A947-70E740481C1C}">
                <a14:useLocalDpi xmlns:a14="http://schemas.microsoft.com/office/drawing/2010/main" val="0"/>
              </a:ext>
            </a:extLst>
          </a:blip>
          <a:srcRect t="15758" r="9166" b="6888"/>
          <a:stretch/>
        </p:blipFill>
        <p:spPr bwMode="auto">
          <a:xfrm>
            <a:off x="-76200" y="0"/>
            <a:ext cx="14706600" cy="82296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48302" y="314504"/>
            <a:ext cx="13657595" cy="1015663"/>
          </a:xfrm>
          <a:prstGeom prst="rect">
            <a:avLst/>
          </a:prstGeom>
        </p:spPr>
        <p:txBody>
          <a:bodyPr wrap="square">
            <a:spAutoFit/>
          </a:bodyPr>
          <a:lstStyle/>
          <a:p>
            <a:r>
              <a:rPr lang="en-US" sz="6000" dirty="0" smtClean="0">
                <a:solidFill>
                  <a:srgbClr val="000000"/>
                </a:solidFill>
                <a:latin typeface="BentonSans" panose="02000504020000020004" pitchFamily="2" charset="0"/>
              </a:rPr>
              <a:t>scalability</a:t>
            </a:r>
            <a:endParaRPr lang="en-US" sz="4000" dirty="0">
              <a:solidFill>
                <a:srgbClr val="000000"/>
              </a:solidFill>
              <a:latin typeface="BentonSans" panose="02000504020000020004" pitchFamily="2" charset="0"/>
            </a:endParaRPr>
          </a:p>
        </p:txBody>
      </p:sp>
      <p:sp>
        <p:nvSpPr>
          <p:cNvPr id="4" name="TextBox 3"/>
          <p:cNvSpPr txBox="1"/>
          <p:nvPr/>
        </p:nvSpPr>
        <p:spPr>
          <a:xfrm>
            <a:off x="685800" y="2514600"/>
            <a:ext cx="8610600" cy="5078313"/>
          </a:xfrm>
          <a:prstGeom prst="rect">
            <a:avLst/>
          </a:prstGeom>
          <a:solidFill>
            <a:srgbClr val="FFFFFF">
              <a:alpha val="54118"/>
            </a:srgbClr>
          </a:solidFill>
        </p:spPr>
        <p:txBody>
          <a:bodyPr wrap="square" rtlCol="0">
            <a:spAutoFit/>
          </a:bodyPr>
          <a:lstStyle/>
          <a:p>
            <a:pPr>
              <a:lnSpc>
                <a:spcPct val="150000"/>
              </a:lnSpc>
            </a:pPr>
            <a:r>
              <a:rPr lang="en-US" sz="3600" dirty="0" smtClean="0">
                <a:solidFill>
                  <a:sysClr val="windowText" lastClr="000000"/>
                </a:solidFill>
                <a:latin typeface="Benton Sans" charset="0"/>
                <a:ea typeface="Benton Sans" charset="0"/>
                <a:cs typeface="Benton Sans" charset="0"/>
              </a:rPr>
              <a:t>Making sure everything runs smoothly</a:t>
            </a:r>
          </a:p>
          <a:p>
            <a:pPr>
              <a:lnSpc>
                <a:spcPct val="150000"/>
              </a:lnSpc>
            </a:pPr>
            <a:r>
              <a:rPr lang="en-US" sz="3600" dirty="0" smtClean="0">
                <a:solidFill>
                  <a:sysClr val="windowText" lastClr="000000"/>
                </a:solidFill>
                <a:latin typeface="Benton Sans" charset="0"/>
                <a:ea typeface="Benton Sans" charset="0"/>
                <a:cs typeface="Benton Sans" charset="0"/>
              </a:rPr>
              <a:t>Technology</a:t>
            </a:r>
          </a:p>
          <a:p>
            <a:pPr marL="633413">
              <a:lnSpc>
                <a:spcPct val="150000"/>
              </a:lnSpc>
            </a:pPr>
            <a:r>
              <a:rPr lang="en-US" sz="3600" dirty="0" smtClean="0">
                <a:solidFill>
                  <a:sysClr val="windowText" lastClr="000000"/>
                </a:solidFill>
                <a:latin typeface="Benton Sans" charset="0"/>
                <a:ea typeface="Benton Sans" charset="0"/>
                <a:cs typeface="Benton Sans" charset="0"/>
              </a:rPr>
              <a:t>Licensing</a:t>
            </a:r>
          </a:p>
          <a:p>
            <a:pPr marL="633413">
              <a:lnSpc>
                <a:spcPct val="150000"/>
              </a:lnSpc>
            </a:pPr>
            <a:r>
              <a:rPr lang="en-US" sz="3600" dirty="0" smtClean="0">
                <a:solidFill>
                  <a:sysClr val="windowText" lastClr="000000"/>
                </a:solidFill>
                <a:latin typeface="Benton Sans" charset="0"/>
                <a:ea typeface="Benton Sans" charset="0"/>
                <a:cs typeface="Benton Sans" charset="0"/>
              </a:rPr>
              <a:t>Scaling Up &amp; Out</a:t>
            </a:r>
          </a:p>
          <a:p>
            <a:pPr>
              <a:lnSpc>
                <a:spcPct val="150000"/>
              </a:lnSpc>
            </a:pPr>
            <a:r>
              <a:rPr lang="en-US" sz="3600" dirty="0" smtClean="0">
                <a:solidFill>
                  <a:sysClr val="windowText" lastClr="000000"/>
                </a:solidFill>
                <a:latin typeface="Benton Sans" charset="0"/>
                <a:ea typeface="Benton Sans" charset="0"/>
                <a:cs typeface="Benton Sans" charset="0"/>
              </a:rPr>
              <a:t>People</a:t>
            </a:r>
          </a:p>
          <a:p>
            <a:pPr>
              <a:lnSpc>
                <a:spcPct val="150000"/>
              </a:lnSpc>
            </a:pPr>
            <a:r>
              <a:rPr lang="en-US" sz="3600" dirty="0" smtClean="0">
                <a:solidFill>
                  <a:sysClr val="windowText" lastClr="000000"/>
                </a:solidFill>
                <a:latin typeface="Benton Sans" charset="0"/>
                <a:ea typeface="Benton Sans" charset="0"/>
                <a:cs typeface="Benton Sans" charset="0"/>
              </a:rPr>
              <a:t>Processes</a:t>
            </a:r>
            <a:endParaRPr lang="en-US" sz="3600" dirty="0">
              <a:solidFill>
                <a:sysClr val="windowText" lastClr="000000"/>
              </a:solidFill>
              <a:latin typeface="Benton Sans" charset="0"/>
              <a:ea typeface="Benton Sans" charset="0"/>
              <a:cs typeface="Benton Sans" charset="0"/>
            </a:endParaRPr>
          </a:p>
        </p:txBody>
      </p:sp>
    </p:spTree>
    <p:extLst>
      <p:ext uri="{BB962C8B-B14F-4D97-AF65-F5344CB8AC3E}">
        <p14:creationId xmlns:p14="http://schemas.microsoft.com/office/powerpoint/2010/main" val="42729633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europeancivilwar.com/wp-content/uploads/2016/03/The-Lion-King-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66800"/>
            <a:ext cx="14612471" cy="977900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7306235" y="-507832"/>
            <a:ext cx="10677379" cy="1015663"/>
          </a:xfrm>
          <a:prstGeom prst="rect">
            <a:avLst/>
          </a:prstGeom>
        </p:spPr>
        <p:txBody>
          <a:bodyPr wrap="square">
            <a:spAutoFit/>
          </a:bodyPr>
          <a:lstStyle/>
          <a:p>
            <a:r>
              <a:rPr lang="en-US" sz="6000" dirty="0" smtClean="0">
                <a:solidFill>
                  <a:srgbClr val="000000"/>
                </a:solidFill>
                <a:latin typeface="BentonSans" panose="02000504020000020004" pitchFamily="2" charset="0"/>
              </a:rPr>
              <a:t>data governance</a:t>
            </a:r>
            <a:endParaRPr lang="en-US" sz="6000" dirty="0">
              <a:solidFill>
                <a:srgbClr val="000000"/>
              </a:solidFill>
              <a:latin typeface="BentonSans" panose="02000504020000020004" pitchFamily="2" charset="0"/>
            </a:endParaRPr>
          </a:p>
        </p:txBody>
      </p:sp>
      <p:sp>
        <p:nvSpPr>
          <p:cNvPr id="4" name="TextBox 3"/>
          <p:cNvSpPr txBox="1"/>
          <p:nvPr/>
        </p:nvSpPr>
        <p:spPr>
          <a:xfrm>
            <a:off x="7689033" y="824365"/>
            <a:ext cx="5739340" cy="3785652"/>
          </a:xfrm>
          <a:prstGeom prst="rect">
            <a:avLst/>
          </a:prstGeom>
          <a:noFill/>
        </p:spPr>
        <p:txBody>
          <a:bodyPr wrap="square" rtlCol="0">
            <a:spAutoFit/>
          </a:bodyPr>
          <a:lstStyle/>
          <a:p>
            <a:pPr>
              <a:lnSpc>
                <a:spcPct val="150000"/>
              </a:lnSpc>
            </a:pPr>
            <a:r>
              <a:rPr lang="en-US" sz="3200" dirty="0" smtClean="0">
                <a:solidFill>
                  <a:srgbClr val="000000"/>
                </a:solidFill>
                <a:latin typeface="Benton Sans" charset="0"/>
                <a:ea typeface="Benton Sans" charset="0"/>
                <a:cs typeface="Benton Sans" charset="0"/>
              </a:rPr>
              <a:t>Right data to the right people</a:t>
            </a:r>
            <a:endParaRPr lang="en-US" sz="3200" dirty="0">
              <a:solidFill>
                <a:srgbClr val="000000"/>
              </a:solidFill>
              <a:latin typeface="Benton Sans" charset="0"/>
              <a:ea typeface="Benton Sans" charset="0"/>
              <a:cs typeface="Benton Sans" charset="0"/>
            </a:endParaRPr>
          </a:p>
          <a:p>
            <a:pPr>
              <a:lnSpc>
                <a:spcPct val="150000"/>
              </a:lnSpc>
            </a:pPr>
            <a:r>
              <a:rPr lang="en-US" sz="3200" dirty="0" smtClean="0">
                <a:solidFill>
                  <a:srgbClr val="000000"/>
                </a:solidFill>
                <a:latin typeface="Benton Sans" charset="0"/>
                <a:ea typeface="Benton Sans" charset="0"/>
                <a:cs typeface="Benton Sans" charset="0"/>
              </a:rPr>
              <a:t>Regulations</a:t>
            </a:r>
            <a:endParaRPr lang="en-US" sz="3200" dirty="0">
              <a:solidFill>
                <a:srgbClr val="000000"/>
              </a:solidFill>
              <a:latin typeface="Benton Sans" charset="0"/>
              <a:ea typeface="Benton Sans" charset="0"/>
              <a:cs typeface="Benton Sans" charset="0"/>
            </a:endParaRPr>
          </a:p>
          <a:p>
            <a:pPr>
              <a:lnSpc>
                <a:spcPct val="150000"/>
              </a:lnSpc>
            </a:pPr>
            <a:r>
              <a:rPr lang="en-US" sz="3200" dirty="0" smtClean="0">
                <a:solidFill>
                  <a:srgbClr val="000000"/>
                </a:solidFill>
                <a:latin typeface="Benton Sans" charset="0"/>
                <a:ea typeface="Benton Sans" charset="0"/>
                <a:cs typeface="Benton Sans" charset="0"/>
              </a:rPr>
              <a:t>Single-source of Truth</a:t>
            </a:r>
          </a:p>
          <a:p>
            <a:pPr>
              <a:lnSpc>
                <a:spcPct val="150000"/>
              </a:lnSpc>
            </a:pPr>
            <a:r>
              <a:rPr lang="en-US" sz="3200" dirty="0" smtClean="0">
                <a:solidFill>
                  <a:srgbClr val="000000"/>
                </a:solidFill>
                <a:latin typeface="Benton Sans" charset="0"/>
                <a:ea typeface="Benton Sans" charset="0"/>
                <a:cs typeface="Benton Sans" charset="0"/>
              </a:rPr>
              <a:t>Data lineage</a:t>
            </a:r>
            <a:endParaRPr lang="en-US" sz="3200" dirty="0">
              <a:solidFill>
                <a:srgbClr val="000000"/>
              </a:solidFill>
              <a:latin typeface="Benton Sans" charset="0"/>
              <a:ea typeface="Benton Sans" charset="0"/>
              <a:cs typeface="Benton Sans" charset="0"/>
            </a:endParaRPr>
          </a:p>
          <a:p>
            <a:pPr>
              <a:lnSpc>
                <a:spcPct val="150000"/>
              </a:lnSpc>
            </a:pPr>
            <a:r>
              <a:rPr lang="en-US" sz="3200" dirty="0" smtClean="0">
                <a:solidFill>
                  <a:srgbClr val="000000"/>
                </a:solidFill>
                <a:latin typeface="Benton Sans" charset="0"/>
                <a:ea typeface="Benton Sans" charset="0"/>
                <a:cs typeface="Benton Sans" charset="0"/>
              </a:rPr>
              <a:t>Content lifecycle</a:t>
            </a:r>
          </a:p>
        </p:txBody>
      </p:sp>
    </p:spTree>
    <p:extLst>
      <p:ext uri="{BB962C8B-B14F-4D97-AF65-F5344CB8AC3E}">
        <p14:creationId xmlns:p14="http://schemas.microsoft.com/office/powerpoint/2010/main" val="18789332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iamsharmeen.files.wordpress.com/2015/02/binoculars_in-fi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2600" t="-5013" b="8864"/>
          <a:stretch/>
        </p:blipFill>
        <p:spPr bwMode="auto">
          <a:xfrm>
            <a:off x="-403412" y="-533400"/>
            <a:ext cx="15033812" cy="932541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685800" y="257610"/>
            <a:ext cx="12577690" cy="1015663"/>
          </a:xfrm>
          <a:prstGeom prst="rect">
            <a:avLst/>
          </a:prstGeom>
        </p:spPr>
        <p:txBody>
          <a:bodyPr wrap="square">
            <a:spAutoFit/>
          </a:bodyPr>
          <a:lstStyle/>
          <a:p>
            <a:r>
              <a:rPr lang="en-US" sz="6000" dirty="0" smtClean="0">
                <a:solidFill>
                  <a:schemeClr val="bg1"/>
                </a:solidFill>
                <a:latin typeface="BentonSans" panose="02000504020000020004" pitchFamily="2" charset="0"/>
              </a:rPr>
              <a:t>monitoring  and  management</a:t>
            </a:r>
            <a:endParaRPr lang="en-US" sz="6000" dirty="0">
              <a:solidFill>
                <a:schemeClr val="bg1"/>
              </a:solidFill>
              <a:latin typeface="BentonSans" panose="02000504020000020004" pitchFamily="2" charset="0"/>
            </a:endParaRPr>
          </a:p>
        </p:txBody>
      </p:sp>
      <p:sp>
        <p:nvSpPr>
          <p:cNvPr id="4" name="TextBox 3"/>
          <p:cNvSpPr txBox="1"/>
          <p:nvPr/>
        </p:nvSpPr>
        <p:spPr>
          <a:xfrm>
            <a:off x="716280" y="1303753"/>
            <a:ext cx="11073340" cy="3785652"/>
          </a:xfrm>
          <a:prstGeom prst="rect">
            <a:avLst/>
          </a:prstGeom>
          <a:noFill/>
        </p:spPr>
        <p:txBody>
          <a:bodyPr wrap="square" rtlCol="0">
            <a:spAutoFit/>
          </a:bodyPr>
          <a:lstStyle/>
          <a:p>
            <a:pPr>
              <a:lnSpc>
                <a:spcPct val="150000"/>
              </a:lnSpc>
            </a:pPr>
            <a:r>
              <a:rPr lang="en-US" sz="3200" dirty="0" smtClean="0">
                <a:solidFill>
                  <a:schemeClr val="bg1"/>
                </a:solidFill>
                <a:latin typeface="Benton Sans" charset="0"/>
                <a:ea typeface="Benton Sans" charset="0"/>
                <a:cs typeface="Benton Sans" charset="0"/>
              </a:rPr>
              <a:t>Being </a:t>
            </a:r>
            <a:r>
              <a:rPr lang="en-US" sz="3200" b="1" dirty="0" smtClean="0">
                <a:solidFill>
                  <a:schemeClr val="bg1"/>
                </a:solidFill>
                <a:latin typeface="Benton Sans" charset="0"/>
                <a:ea typeface="Benton Sans" charset="0"/>
                <a:cs typeface="Benton Sans" charset="0"/>
              </a:rPr>
              <a:t>notified </a:t>
            </a:r>
            <a:r>
              <a:rPr lang="en-US" sz="3200" dirty="0" smtClean="0">
                <a:solidFill>
                  <a:schemeClr val="bg1"/>
                </a:solidFill>
                <a:latin typeface="Benton Sans" charset="0"/>
                <a:ea typeface="Benton Sans" charset="0"/>
                <a:cs typeface="Benton Sans" charset="0"/>
              </a:rPr>
              <a:t>of performance, security, and content</a:t>
            </a:r>
            <a:endParaRPr lang="en-US" sz="3200" dirty="0">
              <a:solidFill>
                <a:schemeClr val="bg1"/>
              </a:solidFill>
              <a:latin typeface="Benton Sans" charset="0"/>
              <a:ea typeface="Benton Sans" charset="0"/>
              <a:cs typeface="Benton Sans" charset="0"/>
            </a:endParaRPr>
          </a:p>
          <a:p>
            <a:pPr>
              <a:lnSpc>
                <a:spcPct val="150000"/>
              </a:lnSpc>
            </a:pPr>
            <a:r>
              <a:rPr lang="en-US" sz="3200" dirty="0" smtClean="0">
                <a:solidFill>
                  <a:schemeClr val="bg1"/>
                </a:solidFill>
                <a:latin typeface="Benton Sans" charset="0"/>
                <a:ea typeface="Benton Sans" charset="0"/>
                <a:cs typeface="Benton Sans" charset="0"/>
              </a:rPr>
              <a:t>Auditing</a:t>
            </a:r>
          </a:p>
          <a:p>
            <a:pPr>
              <a:lnSpc>
                <a:spcPct val="150000"/>
              </a:lnSpc>
            </a:pPr>
            <a:r>
              <a:rPr lang="en-US" sz="3200" dirty="0" smtClean="0">
                <a:solidFill>
                  <a:schemeClr val="bg1"/>
                </a:solidFill>
                <a:latin typeface="Benton Sans" charset="0"/>
                <a:ea typeface="Benton Sans" charset="0"/>
                <a:cs typeface="Benton Sans" charset="0"/>
              </a:rPr>
              <a:t>Performance planning</a:t>
            </a:r>
          </a:p>
          <a:p>
            <a:pPr>
              <a:lnSpc>
                <a:spcPct val="150000"/>
              </a:lnSpc>
            </a:pPr>
            <a:r>
              <a:rPr lang="en-US" sz="3200" dirty="0" smtClean="0">
                <a:solidFill>
                  <a:schemeClr val="bg1"/>
                </a:solidFill>
                <a:latin typeface="Benton Sans" charset="0"/>
                <a:ea typeface="Benton Sans" charset="0"/>
                <a:cs typeface="Benton Sans" charset="0"/>
              </a:rPr>
              <a:t>On boarding</a:t>
            </a:r>
            <a:endParaRPr lang="en-US" sz="3200" dirty="0">
              <a:solidFill>
                <a:schemeClr val="bg1"/>
              </a:solidFill>
              <a:latin typeface="Benton Sans" charset="0"/>
              <a:ea typeface="Benton Sans" charset="0"/>
              <a:cs typeface="Benton Sans" charset="0"/>
            </a:endParaRPr>
          </a:p>
          <a:p>
            <a:pPr>
              <a:lnSpc>
                <a:spcPct val="150000"/>
              </a:lnSpc>
            </a:pPr>
            <a:r>
              <a:rPr lang="en-US" sz="3200" dirty="0" smtClean="0">
                <a:solidFill>
                  <a:schemeClr val="bg1"/>
                </a:solidFill>
                <a:latin typeface="Benton Sans" charset="0"/>
                <a:ea typeface="Benton Sans" charset="0"/>
                <a:cs typeface="Benton Sans" charset="0"/>
              </a:rPr>
              <a:t>Partners</a:t>
            </a:r>
          </a:p>
        </p:txBody>
      </p:sp>
    </p:spTree>
    <p:extLst>
      <p:ext uri="{BB962C8B-B14F-4D97-AF65-F5344CB8AC3E}">
        <p14:creationId xmlns:p14="http://schemas.microsoft.com/office/powerpoint/2010/main" val="24586396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998519" y="1832412"/>
            <a:ext cx="4633362" cy="4564776"/>
          </a:xfrm>
          <a:prstGeom prst="rect">
            <a:avLst/>
          </a:prstGeom>
        </p:spPr>
      </p:pic>
    </p:spTree>
    <p:extLst>
      <p:ext uri="{BB962C8B-B14F-4D97-AF65-F5344CB8AC3E}">
        <p14:creationId xmlns:p14="http://schemas.microsoft.com/office/powerpoint/2010/main" val="394879534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www.visit-tel-aviv.com/sites/default/files/titanic-body.jpg"/>
          <p:cNvPicPr>
            <a:picLocks noChangeAspect="1" noChangeArrowheads="1"/>
          </p:cNvPicPr>
          <p:nvPr/>
        </p:nvPicPr>
        <p:blipFill rotWithShape="1">
          <a:blip r:embed="rId3">
            <a:extLst>
              <a:ext uri="{28A0092B-C50C-407E-A947-70E740481C1C}">
                <a14:useLocalDpi xmlns:a14="http://schemas.microsoft.com/office/drawing/2010/main" val="0"/>
              </a:ext>
            </a:extLst>
          </a:blip>
          <a:srcRect l="13559" t="6124" b="6668"/>
          <a:stretch/>
        </p:blipFill>
        <p:spPr bwMode="auto">
          <a:xfrm>
            <a:off x="-28458" y="-76200"/>
            <a:ext cx="14635998" cy="8305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1143000" y="2209800"/>
            <a:ext cx="8686800" cy="3046988"/>
          </a:xfrm>
          <a:prstGeom prst="rect">
            <a:avLst/>
          </a:prstGeom>
          <a:solidFill>
            <a:srgbClr val="666666">
              <a:alpha val="34902"/>
            </a:srgbClr>
          </a:solidFill>
        </p:spPr>
        <p:txBody>
          <a:bodyPr wrap="square" rtlCol="0">
            <a:spAutoFit/>
          </a:bodyPr>
          <a:lstStyle/>
          <a:p>
            <a:pPr>
              <a:lnSpc>
                <a:spcPct val="150000"/>
              </a:lnSpc>
            </a:pPr>
            <a:r>
              <a:rPr lang="en-US" sz="3200" dirty="0" smtClean="0">
                <a:solidFill>
                  <a:schemeClr val="bg1"/>
                </a:solidFill>
                <a:latin typeface="Benton Sans" charset="0"/>
                <a:ea typeface="Benton Sans" charset="0"/>
                <a:cs typeface="Benton Sans" charset="0"/>
              </a:rPr>
              <a:t>Service stays available when failures occur</a:t>
            </a:r>
            <a:endParaRPr lang="en-US" sz="3200" dirty="0">
              <a:solidFill>
                <a:schemeClr val="bg1"/>
              </a:solidFill>
              <a:latin typeface="Benton Sans" charset="0"/>
              <a:ea typeface="Benton Sans" charset="0"/>
              <a:cs typeface="Benton Sans" charset="0"/>
            </a:endParaRPr>
          </a:p>
          <a:p>
            <a:pPr>
              <a:lnSpc>
                <a:spcPct val="150000"/>
              </a:lnSpc>
            </a:pPr>
            <a:r>
              <a:rPr lang="en-US" sz="3200" dirty="0" smtClean="0">
                <a:solidFill>
                  <a:schemeClr val="bg1"/>
                </a:solidFill>
                <a:latin typeface="Benton Sans" charset="0"/>
                <a:ea typeface="Benton Sans" charset="0"/>
                <a:cs typeface="Benton Sans" charset="0"/>
              </a:rPr>
              <a:t>Uptime promise </a:t>
            </a:r>
          </a:p>
          <a:p>
            <a:pPr>
              <a:lnSpc>
                <a:spcPct val="150000"/>
              </a:lnSpc>
            </a:pPr>
            <a:r>
              <a:rPr lang="en-US" sz="3200" dirty="0" smtClean="0">
                <a:solidFill>
                  <a:schemeClr val="bg1"/>
                </a:solidFill>
                <a:latin typeface="Benton Sans" charset="0"/>
                <a:ea typeface="Benton Sans" charset="0"/>
                <a:cs typeface="Benton Sans" charset="0"/>
              </a:rPr>
              <a:t>SLA’s - 9’s  - 99.99%</a:t>
            </a:r>
            <a:endParaRPr lang="en-US" sz="3200" dirty="0">
              <a:solidFill>
                <a:schemeClr val="bg1"/>
              </a:solidFill>
              <a:latin typeface="Benton Sans" charset="0"/>
              <a:ea typeface="Benton Sans" charset="0"/>
              <a:cs typeface="Benton Sans" charset="0"/>
            </a:endParaRPr>
          </a:p>
          <a:p>
            <a:pPr>
              <a:lnSpc>
                <a:spcPct val="150000"/>
              </a:lnSpc>
            </a:pPr>
            <a:r>
              <a:rPr lang="en-US" sz="3200" dirty="0" smtClean="0">
                <a:solidFill>
                  <a:schemeClr val="bg1"/>
                </a:solidFill>
                <a:latin typeface="Benton Sans" charset="0"/>
                <a:ea typeface="Benton Sans" charset="0"/>
                <a:cs typeface="Benton Sans" charset="0"/>
              </a:rPr>
              <a:t>Backup and </a:t>
            </a:r>
            <a:r>
              <a:rPr lang="en-US" sz="3200" dirty="0">
                <a:solidFill>
                  <a:schemeClr val="bg1"/>
                </a:solidFill>
                <a:latin typeface="Benton Sans" charset="0"/>
                <a:ea typeface="Benton Sans" charset="0"/>
                <a:cs typeface="Benton Sans" charset="0"/>
              </a:rPr>
              <a:t>r</a:t>
            </a:r>
            <a:r>
              <a:rPr lang="en-US" sz="3200" dirty="0" smtClean="0">
                <a:solidFill>
                  <a:schemeClr val="bg1"/>
                </a:solidFill>
                <a:latin typeface="Benton Sans" charset="0"/>
                <a:ea typeface="Benton Sans" charset="0"/>
                <a:cs typeface="Benton Sans" charset="0"/>
              </a:rPr>
              <a:t>ecovery in case of failure	</a:t>
            </a:r>
            <a:endParaRPr lang="en-US" sz="3200" dirty="0">
              <a:solidFill>
                <a:schemeClr val="bg1"/>
              </a:solidFill>
              <a:latin typeface="Benton Sans" charset="0"/>
              <a:ea typeface="Benton Sans" charset="0"/>
              <a:cs typeface="Benton Sans" charset="0"/>
            </a:endParaRPr>
          </a:p>
        </p:txBody>
      </p:sp>
      <p:sp>
        <p:nvSpPr>
          <p:cNvPr id="3" name="Rectangle 2"/>
          <p:cNvSpPr/>
          <p:nvPr/>
        </p:nvSpPr>
        <p:spPr>
          <a:xfrm>
            <a:off x="387054" y="329809"/>
            <a:ext cx="13176546" cy="1938992"/>
          </a:xfrm>
          <a:prstGeom prst="rect">
            <a:avLst/>
          </a:prstGeom>
        </p:spPr>
        <p:txBody>
          <a:bodyPr wrap="square">
            <a:spAutoFit/>
          </a:bodyPr>
          <a:lstStyle/>
          <a:p>
            <a:r>
              <a:rPr lang="en-US" sz="6000" dirty="0" smtClean="0">
                <a:solidFill>
                  <a:schemeClr val="bg1"/>
                </a:solidFill>
                <a:latin typeface="BentonSans" panose="02000504020000020004" pitchFamily="2" charset="0"/>
              </a:rPr>
              <a:t>high </a:t>
            </a:r>
            <a:r>
              <a:rPr lang="en-US" sz="6000" dirty="0">
                <a:solidFill>
                  <a:schemeClr val="bg1"/>
                </a:solidFill>
                <a:latin typeface="BentonSans" panose="02000504020000020004" pitchFamily="2" charset="0"/>
              </a:rPr>
              <a:t>availability </a:t>
            </a:r>
            <a:r>
              <a:rPr lang="en-US" sz="6000" dirty="0" smtClean="0">
                <a:solidFill>
                  <a:schemeClr val="bg1"/>
                </a:solidFill>
                <a:latin typeface="BentonSans" panose="02000504020000020004" pitchFamily="2" charset="0"/>
              </a:rPr>
              <a:t>&amp; disaster recovery</a:t>
            </a:r>
            <a:r>
              <a:rPr lang="en-US" sz="6000" dirty="0">
                <a:solidFill>
                  <a:schemeClr val="bg1"/>
                </a:solidFill>
                <a:latin typeface="BentonSans" panose="02000504020000020004" pitchFamily="2" charset="0"/>
              </a:rPr>
              <a:t>	</a:t>
            </a:r>
          </a:p>
        </p:txBody>
      </p:sp>
    </p:spTree>
    <p:extLst>
      <p:ext uri="{BB962C8B-B14F-4D97-AF65-F5344CB8AC3E}">
        <p14:creationId xmlns:p14="http://schemas.microsoft.com/office/powerpoint/2010/main" val="4516008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8573" y="-141129"/>
            <a:ext cx="14702853" cy="8573601"/>
          </a:xfrm>
          <a:prstGeom prst="rect">
            <a:avLst/>
          </a:prstGeom>
        </p:spPr>
      </p:pic>
      <p:sp>
        <p:nvSpPr>
          <p:cNvPr id="6" name="Title 1"/>
          <p:cNvSpPr>
            <a:spLocks noGrp="1"/>
          </p:cNvSpPr>
          <p:nvPr>
            <p:ph type="title"/>
          </p:nvPr>
        </p:nvSpPr>
        <p:spPr>
          <a:xfrm>
            <a:off x="609600" y="533400"/>
            <a:ext cx="12284731" cy="9210214"/>
          </a:xfrm>
        </p:spPr>
        <p:txBody>
          <a:bodyPr/>
          <a:lstStyle/>
          <a:p>
            <a:pPr>
              <a:lnSpc>
                <a:spcPct val="150000"/>
              </a:lnSpc>
            </a:pPr>
            <a:r>
              <a:rPr lang="en-US" b="1" dirty="0" smtClean="0">
                <a:solidFill>
                  <a:srgbClr val="FFFFFF"/>
                </a:solidFill>
              </a:rPr>
              <a:t>IT is responsible for…</a:t>
            </a:r>
            <a:r>
              <a:rPr lang="en-US" dirty="0" smtClean="0">
                <a:solidFill>
                  <a:srgbClr val="FFFFFF"/>
                </a:solidFill>
              </a:rPr>
              <a:t/>
            </a:r>
            <a:br>
              <a:rPr lang="en-US" dirty="0" smtClean="0">
                <a:solidFill>
                  <a:srgbClr val="FFFFFF"/>
                </a:solidFill>
              </a:rPr>
            </a:br>
            <a:r>
              <a:rPr lang="en-US" sz="4400" dirty="0">
                <a:solidFill>
                  <a:srgbClr val="FFFFFF"/>
                </a:solidFill>
              </a:rPr>
              <a:t>	</a:t>
            </a:r>
            <a:r>
              <a:rPr lang="en-US" sz="4400" dirty="0" smtClean="0">
                <a:solidFill>
                  <a:srgbClr val="FFFFFF"/>
                </a:solidFill>
              </a:rPr>
              <a:t>security</a:t>
            </a:r>
            <a:br>
              <a:rPr lang="en-US" sz="4400" dirty="0" smtClean="0">
                <a:solidFill>
                  <a:srgbClr val="FFFFFF"/>
                </a:solidFill>
              </a:rPr>
            </a:br>
            <a:r>
              <a:rPr lang="en-US" sz="4400" dirty="0" smtClean="0">
                <a:solidFill>
                  <a:srgbClr val="FFFFFF"/>
                </a:solidFill>
              </a:rPr>
              <a:t>	integration 	</a:t>
            </a:r>
            <a:r>
              <a:rPr lang="en-US" sz="4400" dirty="0">
                <a:solidFill>
                  <a:srgbClr val="FFFFFF"/>
                </a:solidFill>
              </a:rPr>
              <a:t/>
            </a:r>
            <a:br>
              <a:rPr lang="en-US" sz="4400" dirty="0">
                <a:solidFill>
                  <a:srgbClr val="FFFFFF"/>
                </a:solidFill>
              </a:rPr>
            </a:br>
            <a:r>
              <a:rPr lang="en-US" sz="4400" dirty="0" smtClean="0">
                <a:solidFill>
                  <a:srgbClr val="FFFFFF"/>
                </a:solidFill>
              </a:rPr>
              <a:t>	scalability</a:t>
            </a:r>
            <a:br>
              <a:rPr lang="en-US" sz="4400" dirty="0" smtClean="0">
                <a:solidFill>
                  <a:srgbClr val="FFFFFF"/>
                </a:solidFill>
              </a:rPr>
            </a:br>
            <a:r>
              <a:rPr lang="en-US" sz="4400" dirty="0">
                <a:solidFill>
                  <a:srgbClr val="FFFFFF"/>
                </a:solidFill>
              </a:rPr>
              <a:t>	</a:t>
            </a:r>
            <a:r>
              <a:rPr lang="en-US" sz="4400" dirty="0" smtClean="0">
                <a:solidFill>
                  <a:srgbClr val="FFFFFF"/>
                </a:solidFill>
              </a:rPr>
              <a:t>data governance</a:t>
            </a:r>
            <a:br>
              <a:rPr lang="en-US" sz="4400" dirty="0" smtClean="0">
                <a:solidFill>
                  <a:srgbClr val="FFFFFF"/>
                </a:solidFill>
              </a:rPr>
            </a:br>
            <a:r>
              <a:rPr lang="en-US" sz="4400" dirty="0">
                <a:solidFill>
                  <a:srgbClr val="FFFFFF"/>
                </a:solidFill>
              </a:rPr>
              <a:t>	</a:t>
            </a:r>
            <a:r>
              <a:rPr lang="en-US" sz="4400" dirty="0" smtClean="0">
                <a:solidFill>
                  <a:srgbClr val="FFFFFF"/>
                </a:solidFill>
              </a:rPr>
              <a:t>monitoring  </a:t>
            </a:r>
            <a:r>
              <a:rPr lang="en-US" sz="4400" dirty="0">
                <a:solidFill>
                  <a:srgbClr val="FFFFFF"/>
                </a:solidFill>
              </a:rPr>
              <a:t>&amp; management</a:t>
            </a:r>
            <a:br>
              <a:rPr lang="en-US" sz="4400" dirty="0">
                <a:solidFill>
                  <a:srgbClr val="FFFFFF"/>
                </a:solidFill>
              </a:rPr>
            </a:br>
            <a:r>
              <a:rPr lang="en-US" sz="4400" dirty="0" smtClean="0">
                <a:solidFill>
                  <a:srgbClr val="FFFFFF"/>
                </a:solidFill>
              </a:rPr>
              <a:t>	high </a:t>
            </a:r>
            <a:r>
              <a:rPr lang="en-US" sz="4400" dirty="0">
                <a:solidFill>
                  <a:srgbClr val="FFFFFF"/>
                </a:solidFill>
              </a:rPr>
              <a:t>availability and disaster recovery	</a:t>
            </a:r>
            <a:r>
              <a:rPr lang="en-US" sz="4000" dirty="0">
                <a:solidFill>
                  <a:srgbClr val="FFFFFF"/>
                </a:solidFill>
              </a:rPr>
              <a:t/>
            </a:r>
            <a:br>
              <a:rPr lang="en-US" sz="4000" dirty="0">
                <a:solidFill>
                  <a:srgbClr val="FFFFFF"/>
                </a:solidFill>
              </a:rPr>
            </a:br>
            <a:r>
              <a:rPr lang="en-US" dirty="0" smtClean="0">
                <a:solidFill>
                  <a:srgbClr val="FFFFFF"/>
                </a:solidFill>
              </a:rPr>
              <a:t/>
            </a:r>
            <a:br>
              <a:rPr lang="en-US" dirty="0" smtClean="0">
                <a:solidFill>
                  <a:srgbClr val="FFFFFF"/>
                </a:solidFill>
              </a:rPr>
            </a:br>
            <a:r>
              <a:rPr lang="en-US" dirty="0">
                <a:solidFill>
                  <a:srgbClr val="FFFFFF"/>
                </a:solidFill>
              </a:rPr>
              <a:t>	</a:t>
            </a:r>
          </a:p>
        </p:txBody>
      </p:sp>
    </p:spTree>
    <p:extLst>
      <p:ext uri="{BB962C8B-B14F-4D97-AF65-F5344CB8AC3E}">
        <p14:creationId xmlns:p14="http://schemas.microsoft.com/office/powerpoint/2010/main" val="6338614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7860" y="533496"/>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rgbClr val="BFD4DD"/>
                </a:solidFill>
              </a:rPr>
              <a:t>Trends in Business Intelligence</a:t>
            </a:r>
            <a:r>
              <a:rPr lang="en-US" sz="4400" dirty="0" smtClean="0">
                <a:solidFill>
                  <a:schemeClr val="accent3"/>
                </a:solidFill>
              </a:rPr>
              <a:t/>
            </a:r>
            <a:br>
              <a:rPr lang="en-US" sz="4400" dirty="0" smtClean="0">
                <a:solidFill>
                  <a:schemeClr val="accent3"/>
                </a:solidFill>
              </a:rPr>
            </a:br>
            <a:r>
              <a:rPr lang="en-US" sz="4400" dirty="0" smtClean="0">
                <a:solidFill>
                  <a:schemeClr val="accent3"/>
                </a:solidFill>
              </a:rPr>
              <a:t>	</a:t>
            </a:r>
            <a:r>
              <a:rPr lang="en-US" sz="4400" dirty="0" smtClean="0">
                <a:solidFill>
                  <a:srgbClr val="BFD4DD"/>
                </a:solidFill>
              </a:rPr>
              <a:t>Role of IT</a:t>
            </a:r>
            <a:br>
              <a:rPr lang="en-US" sz="4400" dirty="0" smtClean="0">
                <a:solidFill>
                  <a:srgbClr val="BFD4DD"/>
                </a:solidFill>
              </a:rPr>
            </a:br>
            <a:r>
              <a:rPr lang="en-US" sz="4400" dirty="0" smtClean="0">
                <a:solidFill>
                  <a:srgbClr val="BFD4DD"/>
                </a:solidFill>
              </a:rPr>
              <a:t>	</a:t>
            </a:r>
            <a:r>
              <a:rPr lang="en-US" sz="4400" dirty="0" smtClean="0">
                <a:solidFill>
                  <a:schemeClr val="accent3"/>
                </a:solidFill>
              </a:rPr>
              <a:t>Mobile Business Intelligence</a:t>
            </a:r>
            <a:r>
              <a:rPr lang="en-US" sz="4400" dirty="0">
                <a:solidFill>
                  <a:schemeClr val="accent3"/>
                </a:solidFill>
              </a:rPr>
              <a:t/>
            </a:r>
            <a:br>
              <a:rPr lang="en-US" sz="4400" dirty="0">
                <a:solidFill>
                  <a:schemeClr val="accent3"/>
                </a:solidFill>
              </a:rPr>
            </a:br>
            <a:r>
              <a:rPr lang="en-US" sz="4400" dirty="0" smtClean="0">
                <a:solidFill>
                  <a:schemeClr val="accent3"/>
                </a:solidFill>
              </a:rPr>
              <a:t/>
            </a:r>
            <a:br>
              <a:rPr lang="en-US" sz="4400" dirty="0" smtClean="0">
                <a:solidFill>
                  <a:schemeClr val="accent3"/>
                </a:solidFill>
              </a:rPr>
            </a:br>
            <a:r>
              <a:rPr lang="en-US" dirty="0" smtClean="0">
                <a:solidFill>
                  <a:srgbClr val="BFD4DD"/>
                </a:solidFill>
              </a:rPr>
              <a:t>Exercise</a:t>
            </a:r>
            <a:br>
              <a:rPr lang="en-US" dirty="0" smtClean="0">
                <a:solidFill>
                  <a:srgbClr val="BFD4DD"/>
                </a:solidFill>
              </a:rPr>
            </a:br>
            <a:r>
              <a:rPr lang="en-US" dirty="0" smtClean="0">
                <a:solidFill>
                  <a:srgbClr val="BFD4DD"/>
                </a:solidFill>
              </a:rPr>
              <a:t>	</a:t>
            </a:r>
            <a:r>
              <a:rPr lang="en-US" sz="4400" dirty="0" smtClean="0">
                <a:solidFill>
                  <a:srgbClr val="BFD4DD"/>
                </a:solidFill>
              </a:rPr>
              <a:t>Tour of Alpo</a:t>
            </a:r>
            <a:br>
              <a:rPr lang="en-US" sz="4400" dirty="0" smtClean="0">
                <a:solidFill>
                  <a:srgbClr val="BFD4DD"/>
                </a:solidFill>
              </a:rPr>
            </a:br>
            <a:r>
              <a:rPr lang="en-US" sz="4400" dirty="0" smtClean="0">
                <a:solidFill>
                  <a:srgbClr val="BFD4DD"/>
                </a:solidFill>
              </a:rPr>
              <a:t>       Hands on with Tableau Online</a:t>
            </a:r>
            <a:r>
              <a:rPr lang="en-US" dirty="0" smtClean="0">
                <a:solidFill>
                  <a:srgbClr val="BFD4DD"/>
                </a:solidFill>
              </a:rPr>
              <a:t/>
            </a:r>
            <a:br>
              <a:rPr lang="en-US" dirty="0" smtClean="0">
                <a:solidFill>
                  <a:srgbClr val="BFD4DD"/>
                </a:solidFill>
              </a:rPr>
            </a:br>
            <a:r>
              <a:rPr lang="en-US" dirty="0" smtClean="0">
                <a:solidFill>
                  <a:srgbClr val="BFD4DD"/>
                </a:solidFill>
              </a:rPr>
              <a:t>	</a:t>
            </a:r>
            <a:r>
              <a:rPr lang="en-US" dirty="0" smtClean="0">
                <a:solidFill>
                  <a:schemeClr val="accent6">
                    <a:lumMod val="60000"/>
                    <a:lumOff val="40000"/>
                  </a:schemeClr>
                </a:solidFill>
              </a:rPr>
              <a:t/>
            </a:r>
            <a:br>
              <a:rPr lang="en-US" dirty="0" smtClean="0">
                <a:solidFill>
                  <a:schemeClr val="accent6">
                    <a:lumMod val="60000"/>
                    <a:lumOff val="40000"/>
                  </a:schemeClr>
                </a:solidFill>
              </a:rPr>
            </a:b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389079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3230526" y="1801929"/>
            <a:ext cx="8169348" cy="4625741"/>
          </a:xfrm>
          <a:prstGeom prst="rect">
            <a:avLst/>
          </a:prstGeom>
        </p:spPr>
      </p:pic>
    </p:spTree>
    <p:extLst>
      <p:ext uri="{BB962C8B-B14F-4D97-AF65-F5344CB8AC3E}">
        <p14:creationId xmlns:p14="http://schemas.microsoft.com/office/powerpoint/2010/main" val="122433605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688" y="268239"/>
            <a:ext cx="11836008" cy="1079598"/>
          </a:xfrm>
        </p:spPr>
        <p:txBody>
          <a:bodyPr/>
          <a:lstStyle/>
          <a:p>
            <a:r>
              <a:rPr lang="en-US" dirty="0" smtClean="0"/>
              <a:t>Mobile BI</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1935284" y="1347837"/>
            <a:ext cx="10409116" cy="6611195"/>
          </a:xfrm>
          <a:prstGeom prst="rect">
            <a:avLst/>
          </a:prstGeom>
        </p:spPr>
      </p:pic>
    </p:spTree>
    <p:extLst>
      <p:ext uri="{BB962C8B-B14F-4D97-AF65-F5344CB8AC3E}">
        <p14:creationId xmlns:p14="http://schemas.microsoft.com/office/powerpoint/2010/main" val="201886723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188" y="213512"/>
            <a:ext cx="11836008" cy="1079598"/>
          </a:xfrm>
        </p:spPr>
        <p:txBody>
          <a:bodyPr/>
          <a:lstStyle/>
          <a:p>
            <a:r>
              <a:rPr lang="en-US" dirty="0"/>
              <a:t>Paradigm </a:t>
            </a:r>
            <a:r>
              <a:rPr lang="en-US" dirty="0" smtClean="0"/>
              <a:t>Shift 1</a:t>
            </a:r>
            <a:r>
              <a:rPr lang="en-US" dirty="0"/>
              <a:t>: Understanding Context</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3819986" y="2216478"/>
            <a:ext cx="7495713" cy="5493042"/>
          </a:xfrm>
          <a:prstGeom prst="rect">
            <a:avLst/>
          </a:prstGeom>
        </p:spPr>
      </p:pic>
    </p:spTree>
    <p:extLst>
      <p:ext uri="{BB962C8B-B14F-4D97-AF65-F5344CB8AC3E}">
        <p14:creationId xmlns:p14="http://schemas.microsoft.com/office/powerpoint/2010/main" val="336667352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588" y="1208039"/>
            <a:ext cx="11836008" cy="1079598"/>
          </a:xfrm>
        </p:spPr>
        <p:txBody>
          <a:bodyPr/>
          <a:lstStyle/>
          <a:p>
            <a:pPr algn="r"/>
            <a:r>
              <a:rPr lang="en-US" sz="3600" dirty="0"/>
              <a:t>“At Coke Consolidated, mobile is a key. We try to make sure our sales force is not stuck in the office, because we’re primarily responsible for selling the product. And spending time in an office looking at metrics, crunching numbers is not their job. Their job is to sell product.” </a:t>
            </a:r>
            <a:r>
              <a:rPr lang="en-US" sz="3600" dirty="0" smtClean="0"/>
              <a:t/>
            </a:r>
            <a:br>
              <a:rPr lang="en-US" sz="3600" dirty="0" smtClean="0"/>
            </a:br>
            <a:r>
              <a:rPr lang="en-US" sz="3600" dirty="0" smtClean="0"/>
              <a:t/>
            </a:r>
            <a:br>
              <a:rPr lang="en-US" sz="3600" dirty="0" smtClean="0"/>
            </a:br>
            <a:r>
              <a:rPr lang="en-US" sz="3600" dirty="0" smtClean="0"/>
              <a:t>— </a:t>
            </a:r>
            <a:r>
              <a:rPr lang="en-US" sz="3600" dirty="0"/>
              <a:t>Shawn Crenshaw, </a:t>
            </a:r>
            <a:r>
              <a:rPr lang="en-US" sz="3600" dirty="0" smtClean="0"/>
              <a:t/>
            </a:r>
            <a:br>
              <a:rPr lang="en-US" sz="3600" dirty="0" smtClean="0"/>
            </a:br>
            <a:r>
              <a:rPr lang="en-US" sz="3600" dirty="0" smtClean="0"/>
              <a:t>Senior </a:t>
            </a:r>
            <a:r>
              <a:rPr lang="en-US" sz="3600" dirty="0"/>
              <a:t>Business </a:t>
            </a:r>
            <a:r>
              <a:rPr lang="en-US" sz="3600" dirty="0" smtClean="0"/>
              <a:t>Analyst</a:t>
            </a:r>
            <a:br>
              <a:rPr lang="en-US" sz="3600" dirty="0" smtClean="0"/>
            </a:br>
            <a:r>
              <a:rPr lang="en-US" sz="3600" dirty="0" smtClean="0"/>
              <a:t>Coca-Cola </a:t>
            </a:r>
            <a:r>
              <a:rPr lang="en-US" sz="3600" dirty="0"/>
              <a:t>Bottling Company Consolidated</a:t>
            </a:r>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07171150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395239"/>
            <a:ext cx="14630400" cy="1079598"/>
          </a:xfrm>
        </p:spPr>
        <p:txBody>
          <a:bodyPr/>
          <a:lstStyle/>
          <a:p>
            <a:r>
              <a:rPr lang="en-US" dirty="0"/>
              <a:t>Paradigm Shift 2: Understanding User Intent</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971231" y="2759588"/>
            <a:ext cx="8691114" cy="4911212"/>
          </a:xfrm>
          <a:prstGeom prst="rect">
            <a:avLst/>
          </a:prstGeom>
        </p:spPr>
      </p:pic>
    </p:spTree>
    <p:extLst>
      <p:ext uri="{BB962C8B-B14F-4D97-AF65-F5344CB8AC3E}">
        <p14:creationId xmlns:p14="http://schemas.microsoft.com/office/powerpoint/2010/main" val="12626809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980" y="2008139"/>
            <a:ext cx="11836008" cy="1079598"/>
          </a:xfrm>
        </p:spPr>
        <p:txBody>
          <a:bodyPr/>
          <a:lstStyle/>
          <a:p>
            <a:r>
              <a:rPr lang="en-US" dirty="0" smtClean="0"/>
              <a:t>Explore</a:t>
            </a:r>
            <a:br>
              <a:rPr lang="en-US" dirty="0" smtClean="0"/>
            </a:br>
            <a:r>
              <a:rPr lang="en-US" dirty="0" smtClean="0"/>
              <a:t>See</a:t>
            </a:r>
            <a:r>
              <a:rPr lang="en-US" dirty="0"/>
              <a:t/>
            </a:r>
            <a:br>
              <a:rPr lang="en-US" dirty="0"/>
            </a:br>
            <a:r>
              <a:rPr lang="en-US" dirty="0"/>
              <a:t>Engage</a:t>
            </a:r>
            <a:br>
              <a:rPr lang="en-US" dirty="0"/>
            </a:br>
            <a:r>
              <a:rPr lang="en-US" dirty="0"/>
              <a:t>Collaborate</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5175110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980" y="2008139"/>
            <a:ext cx="11836008" cy="1079598"/>
          </a:xfrm>
        </p:spPr>
        <p:txBody>
          <a:bodyPr/>
          <a:lstStyle/>
          <a:p>
            <a:r>
              <a:rPr lang="en-US" dirty="0" smtClean="0"/>
              <a:t>Explore</a:t>
            </a:r>
            <a:br>
              <a:rPr lang="en-US" dirty="0" smtClean="0"/>
            </a:br>
            <a:r>
              <a:rPr lang="en-US" dirty="0" smtClean="0"/>
              <a:t>See</a:t>
            </a:r>
            <a:r>
              <a:rPr lang="en-US" dirty="0"/>
              <a:t/>
            </a:r>
            <a:br>
              <a:rPr lang="en-US" dirty="0"/>
            </a:br>
            <a:r>
              <a:rPr lang="en-US" dirty="0"/>
              <a:t>Engage</a:t>
            </a:r>
            <a:br>
              <a:rPr lang="en-US" dirty="0"/>
            </a:br>
            <a:r>
              <a:rPr lang="en-US" dirty="0"/>
              <a:t>Collaborate</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914084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968036" y="1725723"/>
            <a:ext cx="4694327" cy="4778154"/>
          </a:xfrm>
          <a:prstGeom prst="rect">
            <a:avLst/>
          </a:prstGeom>
        </p:spPr>
      </p:pic>
    </p:spTree>
    <p:extLst>
      <p:ext uri="{BB962C8B-B14F-4D97-AF65-F5344CB8AC3E}">
        <p14:creationId xmlns:p14="http://schemas.microsoft.com/office/powerpoint/2010/main" val="2683129014"/>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588" y="725439"/>
            <a:ext cx="11836008" cy="1079598"/>
          </a:xfrm>
        </p:spPr>
        <p:txBody>
          <a:bodyPr/>
          <a:lstStyle/>
          <a:p>
            <a:r>
              <a:rPr lang="en-US" dirty="0"/>
              <a:t>Paradigm Shift 3: Designing for Mobile</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138752" y="3488577"/>
            <a:ext cx="5957748" cy="3783225"/>
          </a:xfrm>
          <a:prstGeom prst="rect">
            <a:avLst/>
          </a:prstGeom>
        </p:spPr>
      </p:pic>
    </p:spTree>
    <p:extLst>
      <p:ext uri="{BB962C8B-B14F-4D97-AF65-F5344CB8AC3E}">
        <p14:creationId xmlns:p14="http://schemas.microsoft.com/office/powerpoint/2010/main" val="375500408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7860" y="533496"/>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3"/>
                </a:solidFill>
              </a:rPr>
              <a:t>Trends in Business Intelligence</a:t>
            </a:r>
            <a:br>
              <a:rPr lang="en-US" sz="4400" dirty="0" smtClean="0">
                <a:solidFill>
                  <a:schemeClr val="accent3"/>
                </a:solidFill>
              </a:rPr>
            </a:br>
            <a:r>
              <a:rPr lang="en-US" sz="4400" dirty="0" smtClean="0">
                <a:solidFill>
                  <a:schemeClr val="accent3"/>
                </a:solidFill>
              </a:rPr>
              <a:t>	</a:t>
            </a:r>
            <a:r>
              <a:rPr lang="en-US" sz="4400" dirty="0" smtClean="0">
                <a:solidFill>
                  <a:srgbClr val="BFD4DD"/>
                </a:solidFill>
              </a:rPr>
              <a:t>Role of IT</a:t>
            </a:r>
            <a:br>
              <a:rPr lang="en-US" sz="4400" dirty="0" smtClean="0">
                <a:solidFill>
                  <a:srgbClr val="BFD4DD"/>
                </a:solidFill>
              </a:rPr>
            </a:br>
            <a:r>
              <a:rPr lang="en-US" sz="4400" dirty="0" smtClean="0">
                <a:solidFill>
                  <a:srgbClr val="BFD4DD"/>
                </a:solidFill>
              </a:rPr>
              <a:t>	Mobile Business Intelligence</a:t>
            </a:r>
            <a:r>
              <a:rPr lang="en-US" sz="4400" dirty="0">
                <a:solidFill>
                  <a:schemeClr val="accent3"/>
                </a:solidFill>
              </a:rPr>
              <a:t/>
            </a:r>
            <a:br>
              <a:rPr lang="en-US" sz="4400" dirty="0">
                <a:solidFill>
                  <a:schemeClr val="accent3"/>
                </a:solidFill>
              </a:rPr>
            </a:br>
            <a:r>
              <a:rPr lang="en-US" sz="4400" dirty="0" smtClean="0">
                <a:solidFill>
                  <a:schemeClr val="accent3"/>
                </a:solidFill>
              </a:rPr>
              <a:t/>
            </a:r>
            <a:br>
              <a:rPr lang="en-US" sz="4400" dirty="0" smtClean="0">
                <a:solidFill>
                  <a:schemeClr val="accent3"/>
                </a:solidFill>
              </a:rPr>
            </a:br>
            <a:r>
              <a:rPr lang="en-US" dirty="0" smtClean="0">
                <a:solidFill>
                  <a:srgbClr val="BFD4DD"/>
                </a:solidFill>
              </a:rPr>
              <a:t>Exercise</a:t>
            </a:r>
            <a:br>
              <a:rPr lang="en-US" dirty="0" smtClean="0">
                <a:solidFill>
                  <a:srgbClr val="BFD4DD"/>
                </a:solidFill>
              </a:rPr>
            </a:br>
            <a:r>
              <a:rPr lang="en-US" dirty="0" smtClean="0">
                <a:solidFill>
                  <a:srgbClr val="BFD4DD"/>
                </a:solidFill>
              </a:rPr>
              <a:t>	</a:t>
            </a:r>
            <a:r>
              <a:rPr lang="en-US" sz="4400" dirty="0" smtClean="0">
                <a:solidFill>
                  <a:srgbClr val="BFD4DD"/>
                </a:solidFill>
              </a:rPr>
              <a:t>Tour of Alpo</a:t>
            </a:r>
            <a:br>
              <a:rPr lang="en-US" sz="4400" dirty="0" smtClean="0">
                <a:solidFill>
                  <a:srgbClr val="BFD4DD"/>
                </a:solidFill>
              </a:rPr>
            </a:br>
            <a:r>
              <a:rPr lang="en-US" sz="4400" dirty="0" smtClean="0">
                <a:solidFill>
                  <a:srgbClr val="BFD4DD"/>
                </a:solidFill>
              </a:rPr>
              <a:t>       Hands on with Tableau Online</a:t>
            </a:r>
            <a:r>
              <a:rPr lang="en-US" dirty="0" smtClean="0">
                <a:solidFill>
                  <a:srgbClr val="BFD4DD"/>
                </a:solidFill>
              </a:rPr>
              <a:t/>
            </a:r>
            <a:br>
              <a:rPr lang="en-US" dirty="0" smtClean="0">
                <a:solidFill>
                  <a:srgbClr val="BFD4DD"/>
                </a:solidFill>
              </a:rPr>
            </a:br>
            <a:r>
              <a:rPr lang="en-US" dirty="0" smtClean="0">
                <a:solidFill>
                  <a:srgbClr val="BFD4DD"/>
                </a:solidFill>
              </a:rPr>
              <a:t>	</a:t>
            </a:r>
            <a:r>
              <a:rPr lang="en-US" dirty="0" smtClean="0">
                <a:solidFill>
                  <a:schemeClr val="accent6">
                    <a:lumMod val="60000"/>
                    <a:lumOff val="40000"/>
                  </a:schemeClr>
                </a:solidFill>
              </a:rPr>
              <a:t/>
            </a:r>
            <a:br>
              <a:rPr lang="en-US" dirty="0" smtClean="0">
                <a:solidFill>
                  <a:schemeClr val="accent6">
                    <a:lumMod val="60000"/>
                    <a:lumOff val="40000"/>
                  </a:schemeClr>
                </a:solidFill>
              </a:rPr>
            </a:b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27786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1"/>
            <p:extLst/>
          </p:nvPr>
        </p:nvGraphicFramePr>
        <p:xfrm>
          <a:off x="2377440" y="1920240"/>
          <a:ext cx="9875520" cy="5431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It’s a Balancing Act</a:t>
            </a:r>
            <a:endParaRPr lang="en-US" dirty="0"/>
          </a:p>
        </p:txBody>
      </p:sp>
    </p:spTree>
    <p:extLst>
      <p:ext uri="{BB962C8B-B14F-4D97-AF65-F5344CB8AC3E}">
        <p14:creationId xmlns:p14="http://schemas.microsoft.com/office/powerpoint/2010/main" val="38421406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4876800" y="2928604"/>
            <a:ext cx="5660572" cy="32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717075" y="2420980"/>
            <a:ext cx="2068762" cy="1079862"/>
            <a:chOff x="740229" y="1654628"/>
            <a:chExt cx="1723968" cy="899885"/>
          </a:xfrm>
        </p:grpSpPr>
        <p:sp>
          <p:nvSpPr>
            <p:cNvPr id="12" name="Rectangle 11"/>
            <p:cNvSpPr/>
            <p:nvPr/>
          </p:nvSpPr>
          <p:spPr>
            <a:xfrm>
              <a:off x="740229" y="1654628"/>
              <a:ext cx="1723968" cy="899885"/>
            </a:xfrm>
            <a:prstGeom prst="rect">
              <a:avLst/>
            </a:prstGeom>
            <a:solidFill>
              <a:srgbClr val="ECECEC"/>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542"/>
            </a:p>
          </p:txBody>
        </p:sp>
        <p:sp>
          <p:nvSpPr>
            <p:cNvPr id="2" name="Freeform 82"/>
            <p:cNvSpPr>
              <a:spLocks noEditPoints="1"/>
            </p:cNvSpPr>
            <p:nvPr/>
          </p:nvSpPr>
          <p:spPr bwMode="auto">
            <a:xfrm>
              <a:off x="1055848" y="1926181"/>
              <a:ext cx="285750" cy="358180"/>
            </a:xfrm>
            <a:custGeom>
              <a:avLst/>
              <a:gdLst>
                <a:gd name="T0" fmla="*/ 233 w 241"/>
                <a:gd name="T1" fmla="*/ 229 h 303"/>
                <a:gd name="T2" fmla="*/ 182 w 241"/>
                <a:gd name="T3" fmla="*/ 189 h 303"/>
                <a:gd name="T4" fmla="*/ 121 w 241"/>
                <a:gd name="T5" fmla="*/ 180 h 303"/>
                <a:gd name="T6" fmla="*/ 60 w 241"/>
                <a:gd name="T7" fmla="*/ 189 h 303"/>
                <a:gd name="T8" fmla="*/ 8 w 241"/>
                <a:gd name="T9" fmla="*/ 229 h 303"/>
                <a:gd name="T10" fmla="*/ 0 w 241"/>
                <a:gd name="T11" fmla="*/ 261 h 303"/>
                <a:gd name="T12" fmla="*/ 0 w 241"/>
                <a:gd name="T13" fmla="*/ 269 h 303"/>
                <a:gd name="T14" fmla="*/ 0 w 241"/>
                <a:gd name="T15" fmla="*/ 283 h 303"/>
                <a:gd name="T16" fmla="*/ 0 w 241"/>
                <a:gd name="T17" fmla="*/ 273 h 303"/>
                <a:gd name="T18" fmla="*/ 25 w 241"/>
                <a:gd name="T19" fmla="*/ 303 h 303"/>
                <a:gd name="T20" fmla="*/ 217 w 241"/>
                <a:gd name="T21" fmla="*/ 303 h 303"/>
                <a:gd name="T22" fmla="*/ 241 w 241"/>
                <a:gd name="T23" fmla="*/ 273 h 303"/>
                <a:gd name="T24" fmla="*/ 241 w 241"/>
                <a:gd name="T25" fmla="*/ 283 h 303"/>
                <a:gd name="T26" fmla="*/ 241 w 241"/>
                <a:gd name="T27" fmla="*/ 269 h 303"/>
                <a:gd name="T28" fmla="*/ 241 w 241"/>
                <a:gd name="T29" fmla="*/ 261 h 303"/>
                <a:gd name="T30" fmla="*/ 233 w 241"/>
                <a:gd name="T31" fmla="*/ 229 h 303"/>
                <a:gd name="T32" fmla="*/ 53 w 241"/>
                <a:gd name="T33" fmla="*/ 68 h 303"/>
                <a:gd name="T34" fmla="*/ 121 w 241"/>
                <a:gd name="T35" fmla="*/ 161 h 303"/>
                <a:gd name="T36" fmla="*/ 188 w 241"/>
                <a:gd name="T37" fmla="*/ 68 h 303"/>
                <a:gd name="T38" fmla="*/ 121 w 241"/>
                <a:gd name="T39" fmla="*/ 0 h 303"/>
                <a:gd name="T40" fmla="*/ 53 w 241"/>
                <a:gd name="T41" fmla="*/ 6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303">
                  <a:moveTo>
                    <a:pt x="233" y="229"/>
                  </a:moveTo>
                  <a:cubicBezTo>
                    <a:pt x="220" y="209"/>
                    <a:pt x="205" y="196"/>
                    <a:pt x="182" y="189"/>
                  </a:cubicBezTo>
                  <a:cubicBezTo>
                    <a:pt x="182" y="189"/>
                    <a:pt x="165" y="180"/>
                    <a:pt x="121" y="180"/>
                  </a:cubicBezTo>
                  <a:cubicBezTo>
                    <a:pt x="76" y="180"/>
                    <a:pt x="60" y="189"/>
                    <a:pt x="60" y="189"/>
                  </a:cubicBezTo>
                  <a:cubicBezTo>
                    <a:pt x="37" y="196"/>
                    <a:pt x="21" y="209"/>
                    <a:pt x="8" y="229"/>
                  </a:cubicBezTo>
                  <a:cubicBezTo>
                    <a:pt x="3" y="237"/>
                    <a:pt x="0" y="253"/>
                    <a:pt x="0" y="261"/>
                  </a:cubicBezTo>
                  <a:cubicBezTo>
                    <a:pt x="0" y="264"/>
                    <a:pt x="0" y="266"/>
                    <a:pt x="0" y="269"/>
                  </a:cubicBezTo>
                  <a:cubicBezTo>
                    <a:pt x="0" y="283"/>
                    <a:pt x="0" y="283"/>
                    <a:pt x="0" y="283"/>
                  </a:cubicBezTo>
                  <a:cubicBezTo>
                    <a:pt x="0" y="273"/>
                    <a:pt x="0" y="273"/>
                    <a:pt x="0" y="273"/>
                  </a:cubicBezTo>
                  <a:cubicBezTo>
                    <a:pt x="0" y="290"/>
                    <a:pt x="11" y="303"/>
                    <a:pt x="25" y="303"/>
                  </a:cubicBezTo>
                  <a:cubicBezTo>
                    <a:pt x="217" y="303"/>
                    <a:pt x="217" y="303"/>
                    <a:pt x="217" y="303"/>
                  </a:cubicBezTo>
                  <a:cubicBezTo>
                    <a:pt x="230" y="303"/>
                    <a:pt x="241" y="290"/>
                    <a:pt x="241" y="273"/>
                  </a:cubicBezTo>
                  <a:cubicBezTo>
                    <a:pt x="241" y="283"/>
                    <a:pt x="241" y="283"/>
                    <a:pt x="241" y="283"/>
                  </a:cubicBezTo>
                  <a:cubicBezTo>
                    <a:pt x="241" y="269"/>
                    <a:pt x="241" y="269"/>
                    <a:pt x="241" y="269"/>
                  </a:cubicBezTo>
                  <a:cubicBezTo>
                    <a:pt x="241" y="266"/>
                    <a:pt x="241" y="264"/>
                    <a:pt x="241" y="261"/>
                  </a:cubicBezTo>
                  <a:cubicBezTo>
                    <a:pt x="241" y="253"/>
                    <a:pt x="239" y="237"/>
                    <a:pt x="233" y="229"/>
                  </a:cubicBezTo>
                  <a:moveTo>
                    <a:pt x="53" y="68"/>
                  </a:moveTo>
                  <a:cubicBezTo>
                    <a:pt x="53" y="106"/>
                    <a:pt x="77" y="161"/>
                    <a:pt x="121" y="161"/>
                  </a:cubicBezTo>
                  <a:cubicBezTo>
                    <a:pt x="164" y="161"/>
                    <a:pt x="188" y="106"/>
                    <a:pt x="188" y="68"/>
                  </a:cubicBezTo>
                  <a:cubicBezTo>
                    <a:pt x="188" y="31"/>
                    <a:pt x="158" y="0"/>
                    <a:pt x="121" y="0"/>
                  </a:cubicBezTo>
                  <a:cubicBezTo>
                    <a:pt x="83" y="0"/>
                    <a:pt x="53" y="31"/>
                    <a:pt x="53" y="68"/>
                  </a:cubicBezTo>
                </a:path>
              </a:pathLst>
            </a:custGeom>
            <a:solidFill>
              <a:schemeClr val="tx1">
                <a:lumMod val="95000"/>
              </a:schemeClr>
            </a:solidFill>
            <a:ln>
              <a:noFill/>
            </a:ln>
          </p:spPr>
          <p:txBody>
            <a:bodyPr vert="horz" wrap="square" lIns="68580" tIns="34290" rIns="68580" bIns="34290" numCol="1" anchor="t" anchorCtr="0" compatLnSpc="1">
              <a:prstTxWarp prst="textNoShape">
                <a:avLst/>
              </a:prstTxWarp>
            </a:bodyPr>
            <a:lstStyle/>
            <a:p>
              <a:endParaRPr lang="en-US" sz="135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931" y="1791156"/>
              <a:ext cx="660169" cy="626827"/>
            </a:xfrm>
            <a:prstGeom prst="rect">
              <a:avLst/>
            </a:prstGeom>
          </p:spPr>
        </p:pic>
      </p:grpSp>
      <p:grpSp>
        <p:nvGrpSpPr>
          <p:cNvPr id="22" name="Group 21"/>
          <p:cNvGrpSpPr/>
          <p:nvPr/>
        </p:nvGrpSpPr>
        <p:grpSpPr>
          <a:xfrm>
            <a:off x="10782179" y="2381576"/>
            <a:ext cx="1205279" cy="1356860"/>
            <a:chOff x="6484167" y="1583059"/>
            <a:chExt cx="816024" cy="971454"/>
          </a:xfrm>
        </p:grpSpPr>
        <p:sp>
          <p:nvSpPr>
            <p:cNvPr id="7" name="Can 6"/>
            <p:cNvSpPr/>
            <p:nvPr/>
          </p:nvSpPr>
          <p:spPr bwMode="auto">
            <a:xfrm>
              <a:off x="6484167" y="1583059"/>
              <a:ext cx="408012" cy="489908"/>
            </a:xfrm>
            <a:prstGeom prst="can">
              <a:avLst/>
            </a:prstGeom>
            <a:gradFill flip="none" rotWithShape="1">
              <a:gsLst>
                <a:gs pos="0">
                  <a:schemeClr val="tx1">
                    <a:lumMod val="95000"/>
                    <a:tint val="66000"/>
                    <a:satMod val="160000"/>
                  </a:schemeClr>
                </a:gs>
                <a:gs pos="50000">
                  <a:schemeClr val="tx1">
                    <a:lumMod val="95000"/>
                    <a:tint val="44500"/>
                    <a:satMod val="160000"/>
                  </a:schemeClr>
                </a:gs>
                <a:gs pos="100000">
                  <a:schemeClr val="tx1">
                    <a:lumMod val="95000"/>
                    <a:tint val="23500"/>
                    <a:satMod val="160000"/>
                  </a:schemeClr>
                </a:gs>
              </a:gsLst>
              <a:lin ang="2700000" scaled="1"/>
              <a:tileRect/>
            </a:gra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Can 8"/>
            <p:cNvSpPr/>
            <p:nvPr/>
          </p:nvSpPr>
          <p:spPr bwMode="auto">
            <a:xfrm>
              <a:off x="6688173" y="1823832"/>
              <a:ext cx="408012" cy="489908"/>
            </a:xfrm>
            <a:prstGeom prst="can">
              <a:avLst/>
            </a:prstGeom>
            <a:gradFill flip="none" rotWithShape="1">
              <a:gsLst>
                <a:gs pos="0">
                  <a:schemeClr val="tx1">
                    <a:lumMod val="95000"/>
                    <a:tint val="66000"/>
                    <a:satMod val="160000"/>
                  </a:schemeClr>
                </a:gs>
                <a:gs pos="50000">
                  <a:schemeClr val="tx1">
                    <a:lumMod val="95000"/>
                    <a:tint val="44500"/>
                    <a:satMod val="160000"/>
                  </a:schemeClr>
                </a:gs>
                <a:gs pos="100000">
                  <a:schemeClr val="tx1">
                    <a:lumMod val="95000"/>
                    <a:tint val="23500"/>
                    <a:satMod val="160000"/>
                  </a:schemeClr>
                </a:gs>
              </a:gsLst>
              <a:lin ang="2700000" scaled="1"/>
              <a:tileRect/>
            </a:gra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Can 9"/>
            <p:cNvSpPr/>
            <p:nvPr/>
          </p:nvSpPr>
          <p:spPr bwMode="auto">
            <a:xfrm>
              <a:off x="6892179" y="2064605"/>
              <a:ext cx="408012" cy="489908"/>
            </a:xfrm>
            <a:prstGeom prst="can">
              <a:avLst/>
            </a:prstGeom>
            <a:gradFill flip="none" rotWithShape="1">
              <a:gsLst>
                <a:gs pos="0">
                  <a:schemeClr val="tx1">
                    <a:lumMod val="95000"/>
                    <a:tint val="66000"/>
                    <a:satMod val="160000"/>
                  </a:schemeClr>
                </a:gs>
                <a:gs pos="50000">
                  <a:schemeClr val="tx1">
                    <a:lumMod val="95000"/>
                    <a:tint val="44500"/>
                    <a:satMod val="160000"/>
                  </a:schemeClr>
                </a:gs>
                <a:gs pos="100000">
                  <a:schemeClr val="tx1">
                    <a:lumMod val="95000"/>
                    <a:tint val="23500"/>
                    <a:satMod val="160000"/>
                  </a:schemeClr>
                </a:gs>
              </a:gsLst>
              <a:lin ang="2700000" scaled="1"/>
              <a:tileRect/>
            </a:gra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p:cNvSpPr txBox="1"/>
          <p:nvPr/>
        </p:nvSpPr>
        <p:spPr>
          <a:xfrm>
            <a:off x="2849092" y="1737403"/>
            <a:ext cx="2159566" cy="483530"/>
          </a:xfrm>
          <a:prstGeom prst="rect">
            <a:avLst/>
          </a:prstGeom>
          <a:noFill/>
        </p:spPr>
        <p:txBody>
          <a:bodyPr wrap="none" rtlCol="0">
            <a:spAutoFit/>
          </a:bodyPr>
          <a:lstStyle/>
          <a:p>
            <a:r>
              <a:rPr lang="en-US" sz="2542" dirty="0"/>
              <a:t>Desktop User</a:t>
            </a:r>
          </a:p>
        </p:txBody>
      </p:sp>
      <p:sp>
        <p:nvSpPr>
          <p:cNvPr id="15" name="TextBox 14"/>
          <p:cNvSpPr txBox="1"/>
          <p:nvPr/>
        </p:nvSpPr>
        <p:spPr>
          <a:xfrm>
            <a:off x="10581137" y="1737403"/>
            <a:ext cx="1996059" cy="483530"/>
          </a:xfrm>
          <a:prstGeom prst="rect">
            <a:avLst/>
          </a:prstGeom>
          <a:noFill/>
        </p:spPr>
        <p:txBody>
          <a:bodyPr wrap="none" rtlCol="0">
            <a:spAutoFit/>
          </a:bodyPr>
          <a:lstStyle/>
          <a:p>
            <a:r>
              <a:rPr lang="en-US" sz="2542" dirty="0"/>
              <a:t>Data Source</a:t>
            </a:r>
          </a:p>
        </p:txBody>
      </p:sp>
      <p:sp>
        <p:nvSpPr>
          <p:cNvPr id="16" name="TextBox 15"/>
          <p:cNvSpPr txBox="1"/>
          <p:nvPr/>
        </p:nvSpPr>
        <p:spPr>
          <a:xfrm>
            <a:off x="5030644" y="3060006"/>
            <a:ext cx="5506728" cy="498598"/>
          </a:xfrm>
          <a:prstGeom prst="rect">
            <a:avLst/>
          </a:prstGeom>
          <a:noFill/>
        </p:spPr>
        <p:txBody>
          <a:bodyPr wrap="square" rtlCol="0">
            <a:spAutoFit/>
          </a:bodyPr>
          <a:lstStyle/>
          <a:p>
            <a:r>
              <a:rPr lang="en-US" sz="1320" dirty="0"/>
              <a:t>User connects directly to data, requiring data drivers and ungoverned access</a:t>
            </a:r>
          </a:p>
        </p:txBody>
      </p:sp>
      <p:grpSp>
        <p:nvGrpSpPr>
          <p:cNvPr id="18" name="Group 17"/>
          <p:cNvGrpSpPr/>
          <p:nvPr/>
        </p:nvGrpSpPr>
        <p:grpSpPr>
          <a:xfrm>
            <a:off x="2808038" y="5599611"/>
            <a:ext cx="2068762" cy="1079862"/>
            <a:chOff x="740229" y="1654628"/>
            <a:chExt cx="1723968" cy="899885"/>
          </a:xfrm>
        </p:grpSpPr>
        <p:sp>
          <p:nvSpPr>
            <p:cNvPr id="19" name="Rectangle 18"/>
            <p:cNvSpPr/>
            <p:nvPr/>
          </p:nvSpPr>
          <p:spPr>
            <a:xfrm>
              <a:off x="740229" y="1654628"/>
              <a:ext cx="1723968" cy="899885"/>
            </a:xfrm>
            <a:prstGeom prst="rect">
              <a:avLst/>
            </a:prstGeom>
            <a:solidFill>
              <a:srgbClr val="ECECEC"/>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542"/>
            </a:p>
          </p:txBody>
        </p:sp>
        <p:sp>
          <p:nvSpPr>
            <p:cNvPr id="20" name="Freeform 82"/>
            <p:cNvSpPr>
              <a:spLocks noEditPoints="1"/>
            </p:cNvSpPr>
            <p:nvPr/>
          </p:nvSpPr>
          <p:spPr bwMode="auto">
            <a:xfrm>
              <a:off x="1055848" y="1926181"/>
              <a:ext cx="285750" cy="358180"/>
            </a:xfrm>
            <a:custGeom>
              <a:avLst/>
              <a:gdLst>
                <a:gd name="T0" fmla="*/ 233 w 241"/>
                <a:gd name="T1" fmla="*/ 229 h 303"/>
                <a:gd name="T2" fmla="*/ 182 w 241"/>
                <a:gd name="T3" fmla="*/ 189 h 303"/>
                <a:gd name="T4" fmla="*/ 121 w 241"/>
                <a:gd name="T5" fmla="*/ 180 h 303"/>
                <a:gd name="T6" fmla="*/ 60 w 241"/>
                <a:gd name="T7" fmla="*/ 189 h 303"/>
                <a:gd name="T8" fmla="*/ 8 w 241"/>
                <a:gd name="T9" fmla="*/ 229 h 303"/>
                <a:gd name="T10" fmla="*/ 0 w 241"/>
                <a:gd name="T11" fmla="*/ 261 h 303"/>
                <a:gd name="T12" fmla="*/ 0 w 241"/>
                <a:gd name="T13" fmla="*/ 269 h 303"/>
                <a:gd name="T14" fmla="*/ 0 w 241"/>
                <a:gd name="T15" fmla="*/ 283 h 303"/>
                <a:gd name="T16" fmla="*/ 0 w 241"/>
                <a:gd name="T17" fmla="*/ 273 h 303"/>
                <a:gd name="T18" fmla="*/ 25 w 241"/>
                <a:gd name="T19" fmla="*/ 303 h 303"/>
                <a:gd name="T20" fmla="*/ 217 w 241"/>
                <a:gd name="T21" fmla="*/ 303 h 303"/>
                <a:gd name="T22" fmla="*/ 241 w 241"/>
                <a:gd name="T23" fmla="*/ 273 h 303"/>
                <a:gd name="T24" fmla="*/ 241 w 241"/>
                <a:gd name="T25" fmla="*/ 283 h 303"/>
                <a:gd name="T26" fmla="*/ 241 w 241"/>
                <a:gd name="T27" fmla="*/ 269 h 303"/>
                <a:gd name="T28" fmla="*/ 241 w 241"/>
                <a:gd name="T29" fmla="*/ 261 h 303"/>
                <a:gd name="T30" fmla="*/ 233 w 241"/>
                <a:gd name="T31" fmla="*/ 229 h 303"/>
                <a:gd name="T32" fmla="*/ 53 w 241"/>
                <a:gd name="T33" fmla="*/ 68 h 303"/>
                <a:gd name="T34" fmla="*/ 121 w 241"/>
                <a:gd name="T35" fmla="*/ 161 h 303"/>
                <a:gd name="T36" fmla="*/ 188 w 241"/>
                <a:gd name="T37" fmla="*/ 68 h 303"/>
                <a:gd name="T38" fmla="*/ 121 w 241"/>
                <a:gd name="T39" fmla="*/ 0 h 303"/>
                <a:gd name="T40" fmla="*/ 53 w 241"/>
                <a:gd name="T41" fmla="*/ 6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303">
                  <a:moveTo>
                    <a:pt x="233" y="229"/>
                  </a:moveTo>
                  <a:cubicBezTo>
                    <a:pt x="220" y="209"/>
                    <a:pt x="205" y="196"/>
                    <a:pt x="182" y="189"/>
                  </a:cubicBezTo>
                  <a:cubicBezTo>
                    <a:pt x="182" y="189"/>
                    <a:pt x="165" y="180"/>
                    <a:pt x="121" y="180"/>
                  </a:cubicBezTo>
                  <a:cubicBezTo>
                    <a:pt x="76" y="180"/>
                    <a:pt x="60" y="189"/>
                    <a:pt x="60" y="189"/>
                  </a:cubicBezTo>
                  <a:cubicBezTo>
                    <a:pt x="37" y="196"/>
                    <a:pt x="21" y="209"/>
                    <a:pt x="8" y="229"/>
                  </a:cubicBezTo>
                  <a:cubicBezTo>
                    <a:pt x="3" y="237"/>
                    <a:pt x="0" y="253"/>
                    <a:pt x="0" y="261"/>
                  </a:cubicBezTo>
                  <a:cubicBezTo>
                    <a:pt x="0" y="264"/>
                    <a:pt x="0" y="266"/>
                    <a:pt x="0" y="269"/>
                  </a:cubicBezTo>
                  <a:cubicBezTo>
                    <a:pt x="0" y="283"/>
                    <a:pt x="0" y="283"/>
                    <a:pt x="0" y="283"/>
                  </a:cubicBezTo>
                  <a:cubicBezTo>
                    <a:pt x="0" y="273"/>
                    <a:pt x="0" y="273"/>
                    <a:pt x="0" y="273"/>
                  </a:cubicBezTo>
                  <a:cubicBezTo>
                    <a:pt x="0" y="290"/>
                    <a:pt x="11" y="303"/>
                    <a:pt x="25" y="303"/>
                  </a:cubicBezTo>
                  <a:cubicBezTo>
                    <a:pt x="217" y="303"/>
                    <a:pt x="217" y="303"/>
                    <a:pt x="217" y="303"/>
                  </a:cubicBezTo>
                  <a:cubicBezTo>
                    <a:pt x="230" y="303"/>
                    <a:pt x="241" y="290"/>
                    <a:pt x="241" y="273"/>
                  </a:cubicBezTo>
                  <a:cubicBezTo>
                    <a:pt x="241" y="283"/>
                    <a:pt x="241" y="283"/>
                    <a:pt x="241" y="283"/>
                  </a:cubicBezTo>
                  <a:cubicBezTo>
                    <a:pt x="241" y="269"/>
                    <a:pt x="241" y="269"/>
                    <a:pt x="241" y="269"/>
                  </a:cubicBezTo>
                  <a:cubicBezTo>
                    <a:pt x="241" y="266"/>
                    <a:pt x="241" y="264"/>
                    <a:pt x="241" y="261"/>
                  </a:cubicBezTo>
                  <a:cubicBezTo>
                    <a:pt x="241" y="253"/>
                    <a:pt x="239" y="237"/>
                    <a:pt x="233" y="229"/>
                  </a:cubicBezTo>
                  <a:moveTo>
                    <a:pt x="53" y="68"/>
                  </a:moveTo>
                  <a:cubicBezTo>
                    <a:pt x="53" y="106"/>
                    <a:pt x="77" y="161"/>
                    <a:pt x="121" y="161"/>
                  </a:cubicBezTo>
                  <a:cubicBezTo>
                    <a:pt x="164" y="161"/>
                    <a:pt x="188" y="106"/>
                    <a:pt x="188" y="68"/>
                  </a:cubicBezTo>
                  <a:cubicBezTo>
                    <a:pt x="188" y="31"/>
                    <a:pt x="158" y="0"/>
                    <a:pt x="121" y="0"/>
                  </a:cubicBezTo>
                  <a:cubicBezTo>
                    <a:pt x="83" y="0"/>
                    <a:pt x="53" y="31"/>
                    <a:pt x="53" y="68"/>
                  </a:cubicBezTo>
                </a:path>
              </a:pathLst>
            </a:custGeom>
            <a:solidFill>
              <a:schemeClr val="tx1">
                <a:lumMod val="95000"/>
              </a:schemeClr>
            </a:solidFill>
            <a:ln>
              <a:noFill/>
            </a:ln>
          </p:spPr>
          <p:txBody>
            <a:bodyPr vert="horz" wrap="square" lIns="68580" tIns="34290" rIns="68580" bIns="34290" numCol="1" anchor="t" anchorCtr="0" compatLnSpc="1">
              <a:prstTxWarp prst="textNoShape">
                <a:avLst/>
              </a:prstTxWarp>
            </a:bodyPr>
            <a:lstStyle/>
            <a:p>
              <a:endParaRPr lang="en-US" sz="135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931" y="1791156"/>
              <a:ext cx="660169" cy="626827"/>
            </a:xfrm>
            <a:prstGeom prst="rect">
              <a:avLst/>
            </a:prstGeom>
          </p:spPr>
        </p:pic>
      </p:grpSp>
      <p:grpSp>
        <p:nvGrpSpPr>
          <p:cNvPr id="23" name="Group 22"/>
          <p:cNvGrpSpPr/>
          <p:nvPr/>
        </p:nvGrpSpPr>
        <p:grpSpPr>
          <a:xfrm>
            <a:off x="10917052" y="5239783"/>
            <a:ext cx="1205279" cy="1409086"/>
            <a:chOff x="6484167" y="1583059"/>
            <a:chExt cx="816024" cy="971454"/>
          </a:xfrm>
        </p:grpSpPr>
        <p:sp>
          <p:nvSpPr>
            <p:cNvPr id="24" name="Can 23"/>
            <p:cNvSpPr/>
            <p:nvPr/>
          </p:nvSpPr>
          <p:spPr bwMode="auto">
            <a:xfrm>
              <a:off x="6484167" y="1583059"/>
              <a:ext cx="408012" cy="489908"/>
            </a:xfrm>
            <a:prstGeom prst="can">
              <a:avLst/>
            </a:prstGeom>
            <a:gradFill flip="none" rotWithShape="1">
              <a:gsLst>
                <a:gs pos="0">
                  <a:schemeClr val="tx1">
                    <a:lumMod val="95000"/>
                    <a:tint val="66000"/>
                    <a:satMod val="160000"/>
                  </a:schemeClr>
                </a:gs>
                <a:gs pos="50000">
                  <a:schemeClr val="tx1">
                    <a:lumMod val="95000"/>
                    <a:tint val="44500"/>
                    <a:satMod val="160000"/>
                  </a:schemeClr>
                </a:gs>
                <a:gs pos="100000">
                  <a:schemeClr val="tx1">
                    <a:lumMod val="95000"/>
                    <a:tint val="23500"/>
                    <a:satMod val="160000"/>
                  </a:schemeClr>
                </a:gs>
              </a:gsLst>
              <a:lin ang="2700000" scaled="1"/>
              <a:tileRect/>
            </a:gra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Can 24"/>
            <p:cNvSpPr/>
            <p:nvPr/>
          </p:nvSpPr>
          <p:spPr bwMode="auto">
            <a:xfrm>
              <a:off x="6688173" y="1823832"/>
              <a:ext cx="408012" cy="489908"/>
            </a:xfrm>
            <a:prstGeom prst="can">
              <a:avLst/>
            </a:prstGeom>
            <a:gradFill flip="none" rotWithShape="1">
              <a:gsLst>
                <a:gs pos="0">
                  <a:schemeClr val="tx1">
                    <a:lumMod val="95000"/>
                    <a:tint val="66000"/>
                    <a:satMod val="160000"/>
                  </a:schemeClr>
                </a:gs>
                <a:gs pos="50000">
                  <a:schemeClr val="tx1">
                    <a:lumMod val="95000"/>
                    <a:tint val="44500"/>
                    <a:satMod val="160000"/>
                  </a:schemeClr>
                </a:gs>
                <a:gs pos="100000">
                  <a:schemeClr val="tx1">
                    <a:lumMod val="95000"/>
                    <a:tint val="23500"/>
                    <a:satMod val="160000"/>
                  </a:schemeClr>
                </a:gs>
              </a:gsLst>
              <a:lin ang="2700000" scaled="1"/>
              <a:tileRect/>
            </a:gra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Can 25"/>
            <p:cNvSpPr/>
            <p:nvPr/>
          </p:nvSpPr>
          <p:spPr bwMode="auto">
            <a:xfrm>
              <a:off x="6892179" y="2064605"/>
              <a:ext cx="408012" cy="489908"/>
            </a:xfrm>
            <a:prstGeom prst="can">
              <a:avLst/>
            </a:prstGeom>
            <a:gradFill flip="none" rotWithShape="1">
              <a:gsLst>
                <a:gs pos="0">
                  <a:schemeClr val="tx1">
                    <a:lumMod val="95000"/>
                    <a:tint val="66000"/>
                    <a:satMod val="160000"/>
                  </a:schemeClr>
                </a:gs>
                <a:gs pos="50000">
                  <a:schemeClr val="tx1">
                    <a:lumMod val="95000"/>
                    <a:tint val="44500"/>
                    <a:satMod val="160000"/>
                  </a:schemeClr>
                </a:gs>
                <a:gs pos="100000">
                  <a:schemeClr val="tx1">
                    <a:lumMod val="95000"/>
                    <a:tint val="23500"/>
                    <a:satMod val="160000"/>
                  </a:schemeClr>
                </a:gs>
              </a:gsLst>
              <a:lin ang="2700000" scaled="1"/>
              <a:tileRect/>
            </a:gra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p:cNvGrpSpPr/>
          <p:nvPr/>
        </p:nvGrpSpPr>
        <p:grpSpPr>
          <a:xfrm>
            <a:off x="6533472" y="5108525"/>
            <a:ext cx="1655356" cy="1633898"/>
            <a:chOff x="4222604" y="4198204"/>
            <a:chExt cx="1872343" cy="1756229"/>
          </a:xfrm>
        </p:grpSpPr>
        <p:sp>
          <p:nvSpPr>
            <p:cNvPr id="27" name="Cube 26"/>
            <p:cNvSpPr/>
            <p:nvPr/>
          </p:nvSpPr>
          <p:spPr>
            <a:xfrm>
              <a:off x="4222604" y="4198204"/>
              <a:ext cx="1872343" cy="1756229"/>
            </a:xfrm>
            <a:prstGeom prst="cube">
              <a:avLst/>
            </a:prstGeom>
            <a:solidFill>
              <a:srgbClr val="ECECE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119" y="4873535"/>
              <a:ext cx="943107" cy="895475"/>
            </a:xfrm>
            <a:prstGeom prst="rect">
              <a:avLst/>
            </a:prstGeom>
          </p:spPr>
        </p:pic>
      </p:grpSp>
      <p:cxnSp>
        <p:nvCxnSpPr>
          <p:cNvPr id="31" name="Straight Arrow Connector 30"/>
          <p:cNvCxnSpPr/>
          <p:nvPr/>
        </p:nvCxnSpPr>
        <p:spPr>
          <a:xfrm>
            <a:off x="5025883" y="6091583"/>
            <a:ext cx="127785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8417967" y="5281069"/>
            <a:ext cx="1558835" cy="391886"/>
            <a:chOff x="5958114" y="4180114"/>
            <a:chExt cx="1299029" cy="326572"/>
          </a:xfrm>
        </p:grpSpPr>
        <p:sp>
          <p:nvSpPr>
            <p:cNvPr id="33" name="Rectangle 32"/>
            <p:cNvSpPr/>
            <p:nvPr/>
          </p:nvSpPr>
          <p:spPr>
            <a:xfrm>
              <a:off x="5958114" y="4180114"/>
              <a:ext cx="1299029" cy="326572"/>
            </a:xfrm>
            <a:prstGeom prst="rect">
              <a:avLst/>
            </a:prstGeom>
            <a:solidFill>
              <a:srgbClr val="ECECE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80" b="1" dirty="0">
                  <a:solidFill>
                    <a:schemeClr val="tx1"/>
                  </a:solidFill>
                </a:rPr>
                <a:t>     Tableau Data    Source</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051947" y="4232373"/>
              <a:ext cx="233865" cy="222054"/>
            </a:xfrm>
            <a:prstGeom prst="rect">
              <a:avLst/>
            </a:prstGeom>
          </p:spPr>
        </p:pic>
      </p:grpSp>
      <p:cxnSp>
        <p:nvCxnSpPr>
          <p:cNvPr id="36" name="Straight Arrow Connector 35"/>
          <p:cNvCxnSpPr/>
          <p:nvPr/>
        </p:nvCxnSpPr>
        <p:spPr>
          <a:xfrm flipV="1">
            <a:off x="10190506" y="5428872"/>
            <a:ext cx="481741" cy="85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8417968" y="5797593"/>
            <a:ext cx="1558835" cy="391886"/>
            <a:chOff x="5816107" y="4464144"/>
            <a:chExt cx="1299029" cy="326572"/>
          </a:xfrm>
        </p:grpSpPr>
        <p:sp>
          <p:nvSpPr>
            <p:cNvPr id="38" name="Rectangle 37"/>
            <p:cNvSpPr/>
            <p:nvPr/>
          </p:nvSpPr>
          <p:spPr>
            <a:xfrm>
              <a:off x="5816107" y="4464144"/>
              <a:ext cx="1299029" cy="326572"/>
            </a:xfrm>
            <a:prstGeom prst="rect">
              <a:avLst/>
            </a:prstGeom>
            <a:solidFill>
              <a:srgbClr val="ECECE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80" b="1" dirty="0">
                  <a:solidFill>
                    <a:schemeClr val="tx1"/>
                  </a:solidFill>
                </a:rPr>
                <a:t>     Tableau Data    Source</a:t>
              </a:r>
            </a:p>
          </p:txBody>
        </p:sp>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892766" y="4539443"/>
              <a:ext cx="233865" cy="222054"/>
            </a:xfrm>
            <a:prstGeom prst="rect">
              <a:avLst/>
            </a:prstGeom>
          </p:spPr>
        </p:pic>
      </p:grpSp>
      <p:grpSp>
        <p:nvGrpSpPr>
          <p:cNvPr id="40" name="Group 39"/>
          <p:cNvGrpSpPr/>
          <p:nvPr/>
        </p:nvGrpSpPr>
        <p:grpSpPr>
          <a:xfrm>
            <a:off x="8426224" y="6319693"/>
            <a:ext cx="1558835" cy="391886"/>
            <a:chOff x="5958114" y="4180114"/>
            <a:chExt cx="1299029" cy="326572"/>
          </a:xfrm>
        </p:grpSpPr>
        <p:sp>
          <p:nvSpPr>
            <p:cNvPr id="41" name="Rectangle 40"/>
            <p:cNvSpPr/>
            <p:nvPr/>
          </p:nvSpPr>
          <p:spPr>
            <a:xfrm>
              <a:off x="5958114" y="4180114"/>
              <a:ext cx="1299029" cy="326572"/>
            </a:xfrm>
            <a:prstGeom prst="rect">
              <a:avLst/>
            </a:prstGeom>
            <a:solidFill>
              <a:srgbClr val="ECECE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80" b="1" dirty="0">
                  <a:solidFill>
                    <a:schemeClr val="tx1"/>
                  </a:solidFill>
                </a:rPr>
                <a:t>     Tableau Data    Source</a:t>
              </a: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051947" y="4232373"/>
              <a:ext cx="233865" cy="222054"/>
            </a:xfrm>
            <a:prstGeom prst="rect">
              <a:avLst/>
            </a:prstGeom>
          </p:spPr>
        </p:pic>
      </p:grpSp>
      <p:cxnSp>
        <p:nvCxnSpPr>
          <p:cNvPr id="45" name="Straight Arrow Connector 44"/>
          <p:cNvCxnSpPr/>
          <p:nvPr/>
        </p:nvCxnSpPr>
        <p:spPr>
          <a:xfrm flipV="1">
            <a:off x="10199198" y="5985013"/>
            <a:ext cx="481741" cy="85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10199198" y="6500331"/>
            <a:ext cx="481741" cy="85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735913" y="4843565"/>
            <a:ext cx="2031085" cy="609398"/>
          </a:xfrm>
          <a:prstGeom prst="rect">
            <a:avLst/>
          </a:prstGeom>
          <a:noFill/>
        </p:spPr>
        <p:txBody>
          <a:bodyPr wrap="square" rtlCol="0">
            <a:spAutoFit/>
          </a:bodyPr>
          <a:lstStyle/>
          <a:p>
            <a:r>
              <a:rPr lang="en-US" sz="1680" dirty="0"/>
              <a:t>Desktop \ Browser \ App User</a:t>
            </a:r>
          </a:p>
        </p:txBody>
      </p:sp>
      <p:sp>
        <p:nvSpPr>
          <p:cNvPr id="48" name="TextBox 47"/>
          <p:cNvSpPr txBox="1"/>
          <p:nvPr/>
        </p:nvSpPr>
        <p:spPr>
          <a:xfrm>
            <a:off x="10668003" y="4621966"/>
            <a:ext cx="1996059" cy="483530"/>
          </a:xfrm>
          <a:prstGeom prst="rect">
            <a:avLst/>
          </a:prstGeom>
          <a:noFill/>
        </p:spPr>
        <p:txBody>
          <a:bodyPr wrap="none" rtlCol="0">
            <a:spAutoFit/>
          </a:bodyPr>
          <a:lstStyle/>
          <a:p>
            <a:r>
              <a:rPr lang="en-US" sz="2542" dirty="0"/>
              <a:t>Data Source</a:t>
            </a:r>
          </a:p>
        </p:txBody>
      </p:sp>
      <p:sp>
        <p:nvSpPr>
          <p:cNvPr id="49" name="Rectangle 48"/>
          <p:cNvSpPr/>
          <p:nvPr/>
        </p:nvSpPr>
        <p:spPr>
          <a:xfrm>
            <a:off x="6303742" y="4876801"/>
            <a:ext cx="3815618" cy="2142308"/>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50" name="TextBox 49"/>
          <p:cNvSpPr txBox="1"/>
          <p:nvPr/>
        </p:nvSpPr>
        <p:spPr>
          <a:xfrm>
            <a:off x="6545624" y="4160991"/>
            <a:ext cx="3431177" cy="590931"/>
          </a:xfrm>
          <a:prstGeom prst="rect">
            <a:avLst/>
          </a:prstGeom>
          <a:noFill/>
        </p:spPr>
        <p:txBody>
          <a:bodyPr wrap="square" rtlCol="0">
            <a:spAutoFit/>
          </a:bodyPr>
          <a:lstStyle/>
          <a:p>
            <a:pPr algn="ctr"/>
            <a:r>
              <a:rPr lang="en-US" sz="1920" dirty="0"/>
              <a:t>Tableau Server </a:t>
            </a:r>
          </a:p>
          <a:p>
            <a:pPr algn="ctr"/>
            <a:r>
              <a:rPr lang="en-US" sz="1320" dirty="0"/>
              <a:t>(Governed Access is a component)</a:t>
            </a:r>
          </a:p>
        </p:txBody>
      </p:sp>
      <p:sp>
        <p:nvSpPr>
          <p:cNvPr id="51" name="TextBox 50"/>
          <p:cNvSpPr txBox="1"/>
          <p:nvPr/>
        </p:nvSpPr>
        <p:spPr>
          <a:xfrm>
            <a:off x="3881681" y="7143745"/>
            <a:ext cx="8693495" cy="295466"/>
          </a:xfrm>
          <a:prstGeom prst="rect">
            <a:avLst/>
          </a:prstGeom>
          <a:noFill/>
        </p:spPr>
        <p:txBody>
          <a:bodyPr wrap="square" rtlCol="0">
            <a:spAutoFit/>
          </a:bodyPr>
          <a:lstStyle/>
          <a:p>
            <a:r>
              <a:rPr lang="en-US" sz="1320" dirty="0"/>
              <a:t>User connects directly to Tableau Server where access to the data is through governed Tableau Data Sources</a:t>
            </a:r>
          </a:p>
        </p:txBody>
      </p:sp>
      <p:sp>
        <p:nvSpPr>
          <p:cNvPr id="52" name="Title 1"/>
          <p:cNvSpPr txBox="1">
            <a:spLocks/>
          </p:cNvSpPr>
          <p:nvPr/>
        </p:nvSpPr>
        <p:spPr>
          <a:xfrm>
            <a:off x="2591523" y="603177"/>
            <a:ext cx="7567612" cy="1079598"/>
          </a:xfrm>
          <a:prstGeom prst="rect">
            <a:avLst/>
          </a:prstGeom>
        </p:spPr>
        <p:txBody>
          <a:bodyPr vert="horz" lIns="109728" tIns="54864" rIns="109728" bIns="54864" rtlCol="0" anchor="ctr">
            <a:normAutofit fontScale="92500" lnSpcReduction="20000"/>
          </a:bodyPr>
          <a:lstStyle>
            <a:lvl1pPr algn="l" defTabSz="457200" rtl="0" eaLnBrk="1" latinLnBrk="0" hangingPunct="1">
              <a:spcBef>
                <a:spcPct val="0"/>
              </a:spcBef>
              <a:buNone/>
              <a:defRPr sz="3400" b="0" i="0" kern="1200">
                <a:solidFill>
                  <a:schemeClr val="tx1"/>
                </a:solidFill>
                <a:latin typeface="+mj-lt"/>
                <a:ea typeface="+mj-ea"/>
                <a:cs typeface="Gill Sans MT"/>
              </a:defRPr>
            </a:lvl1pPr>
          </a:lstStyle>
          <a:p>
            <a:r>
              <a:rPr lang="en-US" sz="4080" dirty="0"/>
              <a:t>Governed vs Ungoverned Access</a:t>
            </a:r>
          </a:p>
        </p:txBody>
      </p:sp>
    </p:spTree>
    <p:extLst>
      <p:ext uri="{BB962C8B-B14F-4D97-AF65-F5344CB8AC3E}">
        <p14:creationId xmlns:p14="http://schemas.microsoft.com/office/powerpoint/2010/main" val="3679718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04768"/>
            <a:ext cx="10724569" cy="4235120"/>
          </a:xfrm>
          <a:prstGeom prst="rect">
            <a:avLst/>
          </a:prstGeom>
        </p:spPr>
      </p:pic>
      <p:pic>
        <p:nvPicPr>
          <p:cNvPr id="4" name="Picture 3"/>
          <p:cNvPicPr>
            <a:picLocks noChangeAspect="1"/>
          </p:cNvPicPr>
          <p:nvPr/>
        </p:nvPicPr>
        <p:blipFill>
          <a:blip r:embed="rId3"/>
          <a:stretch>
            <a:fillRect/>
          </a:stretch>
        </p:blipFill>
        <p:spPr>
          <a:xfrm>
            <a:off x="7321857" y="2639385"/>
            <a:ext cx="6934200" cy="4432300"/>
          </a:xfrm>
          <a:prstGeom prst="rect">
            <a:avLst/>
          </a:prstGeom>
        </p:spPr>
      </p:pic>
      <p:sp>
        <p:nvSpPr>
          <p:cNvPr id="5" name="TextBox 4"/>
          <p:cNvSpPr txBox="1"/>
          <p:nvPr/>
        </p:nvSpPr>
        <p:spPr>
          <a:xfrm>
            <a:off x="10981554" y="317511"/>
            <a:ext cx="3290685" cy="830997"/>
          </a:xfrm>
          <a:prstGeom prst="rect">
            <a:avLst/>
          </a:prstGeom>
          <a:noFill/>
        </p:spPr>
        <p:txBody>
          <a:bodyPr wrap="none" rtlCol="0">
            <a:spAutoFit/>
          </a:bodyPr>
          <a:lstStyle/>
          <a:p>
            <a:r>
              <a:rPr lang="en-US" sz="4800" dirty="0" err="1" smtClean="0"/>
              <a:t>Datasources</a:t>
            </a:r>
            <a:endParaRPr lang="en-US" sz="4800" dirty="0"/>
          </a:p>
        </p:txBody>
      </p:sp>
    </p:spTree>
    <p:extLst>
      <p:ext uri="{BB962C8B-B14F-4D97-AF65-F5344CB8AC3E}">
        <p14:creationId xmlns:p14="http://schemas.microsoft.com/office/powerpoint/2010/main" val="152204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62864" y="215562"/>
            <a:ext cx="9532649" cy="881719"/>
          </a:xfrm>
        </p:spPr>
        <p:txBody>
          <a:bodyPr>
            <a:normAutofit/>
          </a:bodyPr>
          <a:lstStyle/>
          <a:p>
            <a:r>
              <a:rPr lang="en-US" dirty="0" smtClean="0"/>
              <a:t>Content Structure and Ownership</a:t>
            </a:r>
            <a:endParaRPr lang="en-US" dirty="0"/>
          </a:p>
        </p:txBody>
      </p:sp>
      <p:graphicFrame>
        <p:nvGraphicFramePr>
          <p:cNvPr id="10" name="Diagram 9"/>
          <p:cNvGraphicFramePr/>
          <p:nvPr>
            <p:extLst>
              <p:ext uri="{D42A27DB-BD31-4B8C-83A1-F6EECF244321}">
                <p14:modId xmlns:p14="http://schemas.microsoft.com/office/powerpoint/2010/main" val="1630646096"/>
              </p:ext>
            </p:extLst>
          </p:nvPr>
        </p:nvGraphicFramePr>
        <p:xfrm>
          <a:off x="5195863" y="1281093"/>
          <a:ext cx="7343700" cy="6448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1943441" y="5289872"/>
            <a:ext cx="3046180" cy="1222194"/>
          </a:xfrm>
          <a:prstGeom prst="rect">
            <a:avLst/>
          </a:prstGeom>
          <a:noFill/>
        </p:spPr>
        <p:txBody>
          <a:bodyPr wrap="square" rtlCol="0">
            <a:spAutoFit/>
          </a:bodyPr>
          <a:lstStyle/>
          <a:p>
            <a:r>
              <a:rPr lang="en-US" sz="2880" dirty="0">
                <a:solidFill>
                  <a:schemeClr val="accent5"/>
                </a:solidFill>
              </a:rPr>
              <a:t>Workbooks:</a:t>
            </a:r>
          </a:p>
          <a:p>
            <a:r>
              <a:rPr lang="en-US" sz="1920" dirty="0">
                <a:solidFill>
                  <a:schemeClr val="accent5"/>
                </a:solidFill>
              </a:rPr>
              <a:t>(5+ per Project)</a:t>
            </a:r>
          </a:p>
          <a:p>
            <a:endParaRPr lang="en-US" sz="2542" dirty="0"/>
          </a:p>
        </p:txBody>
      </p:sp>
      <p:sp>
        <p:nvSpPr>
          <p:cNvPr id="12" name="TextBox 11"/>
          <p:cNvSpPr txBox="1"/>
          <p:nvPr/>
        </p:nvSpPr>
        <p:spPr>
          <a:xfrm>
            <a:off x="1943441" y="6754328"/>
            <a:ext cx="3160822" cy="1222194"/>
          </a:xfrm>
          <a:prstGeom prst="rect">
            <a:avLst/>
          </a:prstGeom>
          <a:noFill/>
        </p:spPr>
        <p:txBody>
          <a:bodyPr wrap="square" rtlCol="0">
            <a:spAutoFit/>
          </a:bodyPr>
          <a:lstStyle/>
          <a:p>
            <a:r>
              <a:rPr lang="en-US" sz="2880" dirty="0">
                <a:solidFill>
                  <a:schemeClr val="accent5"/>
                </a:solidFill>
              </a:rPr>
              <a:t>Views:</a:t>
            </a:r>
          </a:p>
          <a:p>
            <a:r>
              <a:rPr lang="en-US" sz="1920" dirty="0">
                <a:solidFill>
                  <a:schemeClr val="accent5"/>
                </a:solidFill>
              </a:rPr>
              <a:t>(5-10+ per Workbook)</a:t>
            </a:r>
          </a:p>
          <a:p>
            <a:endParaRPr lang="en-US" sz="2542" dirty="0"/>
          </a:p>
        </p:txBody>
      </p:sp>
      <p:sp>
        <p:nvSpPr>
          <p:cNvPr id="58" name="TextBox 57"/>
          <p:cNvSpPr txBox="1"/>
          <p:nvPr/>
        </p:nvSpPr>
        <p:spPr>
          <a:xfrm>
            <a:off x="1943441" y="3865147"/>
            <a:ext cx="3046180" cy="1222194"/>
          </a:xfrm>
          <a:prstGeom prst="rect">
            <a:avLst/>
          </a:prstGeom>
          <a:noFill/>
        </p:spPr>
        <p:txBody>
          <a:bodyPr wrap="square" rtlCol="0">
            <a:spAutoFit/>
          </a:bodyPr>
          <a:lstStyle/>
          <a:p>
            <a:r>
              <a:rPr lang="en-US" sz="2880" dirty="0">
                <a:solidFill>
                  <a:schemeClr val="accent5"/>
                </a:solidFill>
              </a:rPr>
              <a:t>Projects:</a:t>
            </a:r>
          </a:p>
          <a:p>
            <a:r>
              <a:rPr lang="en-US" sz="1920" dirty="0">
                <a:solidFill>
                  <a:schemeClr val="accent5"/>
                </a:solidFill>
              </a:rPr>
              <a:t>(2+ per Site)</a:t>
            </a:r>
          </a:p>
          <a:p>
            <a:endParaRPr lang="en-US" sz="2542" dirty="0"/>
          </a:p>
        </p:txBody>
      </p:sp>
      <p:sp>
        <p:nvSpPr>
          <p:cNvPr id="59" name="TextBox 58"/>
          <p:cNvSpPr txBox="1"/>
          <p:nvPr/>
        </p:nvSpPr>
        <p:spPr>
          <a:xfrm>
            <a:off x="1943441" y="2515333"/>
            <a:ext cx="3046180" cy="1222194"/>
          </a:xfrm>
          <a:prstGeom prst="rect">
            <a:avLst/>
          </a:prstGeom>
          <a:noFill/>
        </p:spPr>
        <p:txBody>
          <a:bodyPr wrap="square" rtlCol="0">
            <a:spAutoFit/>
          </a:bodyPr>
          <a:lstStyle/>
          <a:p>
            <a:r>
              <a:rPr lang="en-US" sz="2880" dirty="0">
                <a:solidFill>
                  <a:schemeClr val="accent5"/>
                </a:solidFill>
              </a:rPr>
              <a:t>Sites:</a:t>
            </a:r>
          </a:p>
          <a:p>
            <a:r>
              <a:rPr lang="en-US" sz="1920" dirty="0">
                <a:solidFill>
                  <a:schemeClr val="accent5"/>
                </a:solidFill>
              </a:rPr>
              <a:t>(2+)</a:t>
            </a:r>
          </a:p>
          <a:p>
            <a:endParaRPr lang="en-US" sz="2542" dirty="0"/>
          </a:p>
        </p:txBody>
      </p:sp>
      <p:sp>
        <p:nvSpPr>
          <p:cNvPr id="60" name="TextBox 59"/>
          <p:cNvSpPr txBox="1"/>
          <p:nvPr/>
        </p:nvSpPr>
        <p:spPr>
          <a:xfrm>
            <a:off x="1943439" y="1296538"/>
            <a:ext cx="3046180" cy="926729"/>
          </a:xfrm>
          <a:prstGeom prst="rect">
            <a:avLst/>
          </a:prstGeom>
          <a:noFill/>
        </p:spPr>
        <p:txBody>
          <a:bodyPr wrap="square" rtlCol="0">
            <a:spAutoFit/>
          </a:bodyPr>
          <a:lstStyle/>
          <a:p>
            <a:r>
              <a:rPr lang="en-US" sz="2880" dirty="0">
                <a:solidFill>
                  <a:schemeClr val="accent5"/>
                </a:solidFill>
              </a:rPr>
              <a:t>Server:</a:t>
            </a:r>
          </a:p>
          <a:p>
            <a:endParaRPr lang="en-US" sz="2542" dirty="0"/>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63131">
            <a:off x="6195323" y="1496744"/>
            <a:ext cx="673073" cy="520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006158" y="2662509"/>
            <a:ext cx="1051405" cy="462222"/>
          </a:xfrm>
          <a:prstGeom prst="rect">
            <a:avLst/>
          </a:prstGeom>
          <a:noFill/>
          <a:ln>
            <a:noFill/>
          </a:ln>
          <a:effectLst/>
        </p:spPr>
      </p:pic>
      <p:cxnSp>
        <p:nvCxnSpPr>
          <p:cNvPr id="4" name="Straight Connector 3"/>
          <p:cNvCxnSpPr/>
          <p:nvPr/>
        </p:nvCxnSpPr>
        <p:spPr>
          <a:xfrm>
            <a:off x="5708900" y="2319556"/>
            <a:ext cx="1645920" cy="0"/>
          </a:xfrm>
          <a:prstGeom prst="line">
            <a:avLst/>
          </a:prstGeom>
          <a:ln>
            <a:solidFill>
              <a:schemeClr val="bg2">
                <a:lumMod val="25000"/>
              </a:schemeClr>
            </a:solidFill>
            <a:prstDash val="dash"/>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19874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Level Security &amp; Permissions</a:t>
            </a:r>
            <a:endParaRPr lang="en-US" dirty="0"/>
          </a:p>
        </p:txBody>
      </p:sp>
      <p:pic>
        <p:nvPicPr>
          <p:cNvPr id="1026" name="Picture 2" descr="http://slalomdotcom.files.wordpress.com/2014/03/tableau-security-heirarch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426" y="3637043"/>
            <a:ext cx="6233218" cy="429922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sz="quarter" idx="11"/>
          </p:nvPr>
        </p:nvSpPr>
        <p:spPr>
          <a:xfrm>
            <a:off x="2296236" y="1314282"/>
            <a:ext cx="9875520" cy="2190464"/>
          </a:xfrm>
        </p:spPr>
        <p:txBody>
          <a:bodyPr>
            <a:normAutofit/>
          </a:bodyPr>
          <a:lstStyle/>
          <a:p>
            <a:pPr lvl="1"/>
            <a:r>
              <a:rPr lang="en-US" sz="1920" dirty="0"/>
              <a:t>AD Groups map to Projects</a:t>
            </a:r>
          </a:p>
          <a:p>
            <a:pPr lvl="2"/>
            <a:r>
              <a:rPr lang="en-US" sz="1920" dirty="0"/>
              <a:t>All Workbooks and Datasources in that project will be accessible by all AD users in that group</a:t>
            </a:r>
          </a:p>
          <a:p>
            <a:pPr lvl="2"/>
            <a:r>
              <a:rPr lang="en-US" sz="1920" dirty="0"/>
              <a:t>e.g. it </a:t>
            </a:r>
            <a:r>
              <a:rPr lang="en-US" sz="1920" u="sng" dirty="0"/>
              <a:t>inherits</a:t>
            </a:r>
            <a:r>
              <a:rPr lang="en-US" sz="1920" dirty="0"/>
              <a:t> permissions from the Project it is published into</a:t>
            </a:r>
          </a:p>
          <a:p>
            <a:pPr lvl="2"/>
            <a:endParaRPr lang="en-US" sz="1920" dirty="0"/>
          </a:p>
          <a:p>
            <a:pPr lvl="1"/>
            <a:r>
              <a:rPr lang="en-US" sz="1920" dirty="0"/>
              <a:t>AD Users can map to specific Workbooks and Datasources, but not necessary</a:t>
            </a:r>
          </a:p>
          <a:p>
            <a:pPr lvl="1"/>
            <a:endParaRPr lang="en-US" sz="1920" dirty="0"/>
          </a:p>
        </p:txBody>
      </p:sp>
    </p:spTree>
    <p:extLst>
      <p:ext uri="{BB962C8B-B14F-4D97-AF65-F5344CB8AC3E}">
        <p14:creationId xmlns:p14="http://schemas.microsoft.com/office/powerpoint/2010/main" val="9187525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77440" y="330202"/>
            <a:ext cx="9875520" cy="1048206"/>
          </a:xfrm>
        </p:spPr>
        <p:txBody>
          <a:bodyPr>
            <a:normAutofit/>
          </a:bodyPr>
          <a:lstStyle/>
          <a:p>
            <a:r>
              <a:rPr lang="en-US" sz="3840" dirty="0"/>
              <a:t>IT Managed Deployment</a:t>
            </a:r>
          </a:p>
        </p:txBody>
      </p:sp>
      <p:sp>
        <p:nvSpPr>
          <p:cNvPr id="2" name="Content Placeholder 1"/>
          <p:cNvSpPr>
            <a:spLocks noGrp="1"/>
          </p:cNvSpPr>
          <p:nvPr>
            <p:ph sz="quarter" idx="11"/>
          </p:nvPr>
        </p:nvSpPr>
        <p:spPr>
          <a:xfrm>
            <a:off x="2361062" y="1592696"/>
            <a:ext cx="9875520" cy="1715521"/>
          </a:xfrm>
        </p:spPr>
        <p:txBody>
          <a:bodyPr>
            <a:normAutofit fontScale="47500" lnSpcReduction="20000"/>
          </a:bodyPr>
          <a:lstStyle/>
          <a:p>
            <a:r>
              <a:rPr lang="en-US" dirty="0" smtClean="0"/>
              <a:t>Content will be separated into SSE (Self Service Environment) and Certified Environment through use of Project or Sites</a:t>
            </a:r>
          </a:p>
          <a:p>
            <a:r>
              <a:rPr lang="en-US" dirty="0" smtClean="0"/>
              <a:t>	</a:t>
            </a:r>
            <a:r>
              <a:rPr lang="en-US" dirty="0"/>
              <a:t>	</a:t>
            </a:r>
            <a:r>
              <a:rPr lang="en-US" dirty="0" smtClean="0"/>
              <a:t>- IT </a:t>
            </a:r>
            <a:r>
              <a:rPr lang="en-US" dirty="0"/>
              <a:t>owns </a:t>
            </a:r>
            <a:r>
              <a:rPr lang="en-US" dirty="0" smtClean="0"/>
              <a:t>‘standardized/blessed’ </a:t>
            </a:r>
            <a:r>
              <a:rPr lang="en-US" dirty="0"/>
              <a:t>data sources</a:t>
            </a:r>
          </a:p>
          <a:p>
            <a:r>
              <a:rPr lang="en-US" dirty="0" smtClean="0"/>
              <a:t>		</a:t>
            </a:r>
            <a:r>
              <a:rPr lang="en-US" dirty="0"/>
              <a:t>- IT owns review process for publishing any content to Prod</a:t>
            </a:r>
          </a:p>
          <a:p>
            <a:r>
              <a:rPr lang="en-US" dirty="0" smtClean="0"/>
              <a:t>		- Business </a:t>
            </a:r>
            <a:r>
              <a:rPr lang="en-US" dirty="0"/>
              <a:t>owns all content in SSE (Self Service Environment</a:t>
            </a:r>
            <a:r>
              <a:rPr lang="en-US" dirty="0" smtClean="0"/>
              <a:t>)</a:t>
            </a:r>
          </a:p>
          <a:p>
            <a:endParaRPr lang="en-US" dirty="0"/>
          </a:p>
        </p:txBody>
      </p:sp>
      <p:graphicFrame>
        <p:nvGraphicFramePr>
          <p:cNvPr id="3" name="Table 2"/>
          <p:cNvGraphicFramePr>
            <a:graphicFrameLocks noGrp="1"/>
          </p:cNvGraphicFramePr>
          <p:nvPr>
            <p:extLst/>
          </p:nvPr>
        </p:nvGraphicFramePr>
        <p:xfrm>
          <a:off x="2597305" y="3521126"/>
          <a:ext cx="9385427" cy="4405496"/>
        </p:xfrm>
        <a:graphic>
          <a:graphicData uri="http://schemas.openxmlformats.org/drawingml/2006/table">
            <a:tbl>
              <a:tblPr firstRow="1" firstCol="1" bandRow="1">
                <a:tableStyleId>{5C22544A-7EE6-4342-B048-85BDC9FD1C3A}</a:tableStyleId>
              </a:tblPr>
              <a:tblGrid>
                <a:gridCol w="2109902"/>
                <a:gridCol w="1547060"/>
                <a:gridCol w="1037773"/>
                <a:gridCol w="1037773"/>
                <a:gridCol w="1851415"/>
                <a:gridCol w="1801504"/>
              </a:tblGrid>
              <a:tr h="758137">
                <a:tc>
                  <a:txBody>
                    <a:bodyPr/>
                    <a:lstStyle/>
                    <a:p>
                      <a:pPr marL="0" marR="0">
                        <a:lnSpc>
                          <a:spcPct val="115000"/>
                        </a:lnSpc>
                        <a:spcBef>
                          <a:spcPts val="0"/>
                        </a:spcBef>
                        <a:spcAft>
                          <a:spcPts val="0"/>
                        </a:spcAft>
                      </a:pPr>
                      <a:r>
                        <a:rPr lang="en-US" sz="1400" dirty="0">
                          <a:effectLst/>
                        </a:rPr>
                        <a:t>Type</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Business or IT</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smtClean="0">
                          <a:effectLst/>
                        </a:rPr>
                        <a:t>Server License</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smtClean="0">
                          <a:effectLst/>
                        </a:rPr>
                        <a:t>Desktop License</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Create New Content</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User Split</a:t>
                      </a:r>
                      <a:endParaRPr lang="en-US" sz="1400" dirty="0">
                        <a:effectLst/>
                        <a:latin typeface="Calibri"/>
                        <a:ea typeface="Calibri"/>
                        <a:cs typeface="Times New Roman"/>
                      </a:endParaRPr>
                    </a:p>
                  </a:txBody>
                  <a:tcPr marL="82296" marR="82296" marT="0" marB="0"/>
                </a:tc>
              </a:tr>
              <a:tr h="590322">
                <a:tc>
                  <a:txBody>
                    <a:bodyPr/>
                    <a:lstStyle/>
                    <a:p>
                      <a:pPr marL="0" marR="0">
                        <a:lnSpc>
                          <a:spcPct val="115000"/>
                        </a:lnSpc>
                        <a:spcBef>
                          <a:spcPts val="0"/>
                        </a:spcBef>
                        <a:spcAft>
                          <a:spcPts val="0"/>
                        </a:spcAft>
                      </a:pPr>
                      <a:r>
                        <a:rPr lang="en-US" sz="1400" dirty="0">
                          <a:effectLst/>
                        </a:rPr>
                        <a:t>Web Consumer</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Bus</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Y</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smtClean="0">
                          <a:effectLst/>
                        </a:rPr>
                        <a:t>N</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smtClean="0">
                          <a:effectLst/>
                          <a:latin typeface="Calibri"/>
                          <a:ea typeface="Calibri"/>
                          <a:cs typeface="Times New Roman"/>
                        </a:rPr>
                        <a:t>80%</a:t>
                      </a:r>
                      <a:endParaRPr lang="en-US" sz="1400" dirty="0">
                        <a:effectLst/>
                        <a:latin typeface="Calibri"/>
                        <a:ea typeface="Calibri"/>
                        <a:cs typeface="Times New Roman"/>
                      </a:endParaRPr>
                    </a:p>
                  </a:txBody>
                  <a:tcPr marL="82296" marR="82296" marT="0" marB="0"/>
                </a:tc>
              </a:tr>
              <a:tr h="758137">
                <a:tc>
                  <a:txBody>
                    <a:bodyPr/>
                    <a:lstStyle/>
                    <a:p>
                      <a:pPr marL="0" marR="0">
                        <a:lnSpc>
                          <a:spcPct val="115000"/>
                        </a:lnSpc>
                        <a:spcBef>
                          <a:spcPts val="0"/>
                        </a:spcBef>
                        <a:spcAft>
                          <a:spcPts val="0"/>
                        </a:spcAft>
                      </a:pPr>
                      <a:r>
                        <a:rPr lang="en-US" sz="1400" dirty="0">
                          <a:effectLst/>
                        </a:rPr>
                        <a:t>Web Consumer</a:t>
                      </a:r>
                    </a:p>
                    <a:p>
                      <a:pPr marL="0" marR="0">
                        <a:lnSpc>
                          <a:spcPct val="115000"/>
                        </a:lnSpc>
                        <a:spcBef>
                          <a:spcPts val="0"/>
                        </a:spcBef>
                        <a:spcAft>
                          <a:spcPts val="0"/>
                        </a:spcAft>
                      </a:pPr>
                      <a:r>
                        <a:rPr lang="en-US" sz="1400" dirty="0">
                          <a:effectLst/>
                        </a:rPr>
                        <a:t>/Casual Editor</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Bus</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Y</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Y </a:t>
                      </a:r>
                    </a:p>
                    <a:p>
                      <a:pPr marL="0" marR="0">
                        <a:lnSpc>
                          <a:spcPct val="115000"/>
                        </a:lnSpc>
                        <a:spcBef>
                          <a:spcPts val="0"/>
                        </a:spcBef>
                        <a:spcAft>
                          <a:spcPts val="0"/>
                        </a:spcAft>
                      </a:pPr>
                      <a:r>
                        <a:rPr lang="en-US" sz="1400" dirty="0">
                          <a:effectLst/>
                        </a:rPr>
                        <a:t>(web editing)</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smtClean="0">
                          <a:effectLst/>
                          <a:latin typeface="Calibri"/>
                          <a:ea typeface="Calibri"/>
                          <a:cs typeface="Times New Roman"/>
                        </a:rPr>
                        <a:t>5%</a:t>
                      </a:r>
                      <a:endParaRPr lang="en-US" sz="1400" dirty="0">
                        <a:effectLst/>
                        <a:latin typeface="Calibri"/>
                        <a:ea typeface="Calibri"/>
                        <a:cs typeface="Times New Roman"/>
                      </a:endParaRPr>
                    </a:p>
                  </a:txBody>
                  <a:tcPr marL="82296" marR="82296" marT="0" marB="0"/>
                </a:tc>
              </a:tr>
              <a:tr h="1149450">
                <a:tc>
                  <a:txBody>
                    <a:bodyPr/>
                    <a:lstStyle/>
                    <a:p>
                      <a:pPr marL="0" marR="0">
                        <a:lnSpc>
                          <a:spcPct val="115000"/>
                        </a:lnSpc>
                        <a:spcBef>
                          <a:spcPts val="0"/>
                        </a:spcBef>
                        <a:spcAft>
                          <a:spcPts val="0"/>
                        </a:spcAft>
                      </a:pPr>
                      <a:r>
                        <a:rPr lang="en-US" sz="1400" dirty="0">
                          <a:effectLst/>
                        </a:rPr>
                        <a:t>Builder </a:t>
                      </a:r>
                    </a:p>
                    <a:p>
                      <a:pPr marL="0" marR="0">
                        <a:lnSpc>
                          <a:spcPct val="115000"/>
                        </a:lnSpc>
                        <a:spcBef>
                          <a:spcPts val="0"/>
                        </a:spcBef>
                        <a:spcAft>
                          <a:spcPts val="0"/>
                        </a:spcAft>
                      </a:pPr>
                      <a:r>
                        <a:rPr lang="en-US" sz="1400" dirty="0">
                          <a:effectLst/>
                        </a:rPr>
                        <a:t>(aka Analyst, Power User)</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Bus or IT </a:t>
                      </a:r>
                      <a:endParaRPr lang="en-US" sz="1400" dirty="0" smtClean="0">
                        <a:effectLst/>
                      </a:endParaRPr>
                    </a:p>
                    <a:p>
                      <a:pPr marL="0" marR="0">
                        <a:lnSpc>
                          <a:spcPct val="115000"/>
                        </a:lnSpc>
                        <a:spcBef>
                          <a:spcPts val="0"/>
                        </a:spcBef>
                        <a:spcAft>
                          <a:spcPts val="0"/>
                        </a:spcAft>
                      </a:pPr>
                      <a:r>
                        <a:rPr lang="en-US" sz="1400" dirty="0" smtClean="0">
                          <a:effectLst/>
                        </a:rPr>
                        <a:t>(</a:t>
                      </a:r>
                      <a:r>
                        <a:rPr lang="en-US" sz="1400" dirty="0">
                          <a:effectLst/>
                        </a:rPr>
                        <a:t>probably both)</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Y</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Y</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Y</a:t>
                      </a:r>
                    </a:p>
                    <a:p>
                      <a:pPr marL="0" marR="0">
                        <a:lnSpc>
                          <a:spcPct val="115000"/>
                        </a:lnSpc>
                        <a:spcBef>
                          <a:spcPts val="0"/>
                        </a:spcBef>
                        <a:spcAft>
                          <a:spcPts val="0"/>
                        </a:spcAft>
                      </a:pPr>
                      <a:r>
                        <a:rPr lang="en-US" sz="1400" dirty="0">
                          <a:effectLst/>
                        </a:rPr>
                        <a:t>(can publish to SSE)</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smtClean="0">
                          <a:effectLst/>
                          <a:latin typeface="Calibri"/>
                          <a:ea typeface="Calibri"/>
                          <a:cs typeface="Times New Roman"/>
                        </a:rPr>
                        <a:t>10%</a:t>
                      </a:r>
                      <a:endParaRPr lang="en-US" sz="1400" dirty="0">
                        <a:effectLst/>
                        <a:latin typeface="Calibri"/>
                        <a:ea typeface="Calibri"/>
                        <a:cs typeface="Times New Roman"/>
                      </a:endParaRPr>
                    </a:p>
                  </a:txBody>
                  <a:tcPr marL="82296" marR="82296" marT="0" marB="0"/>
                </a:tc>
              </a:tr>
              <a:tr h="1149450">
                <a:tc>
                  <a:txBody>
                    <a:bodyPr/>
                    <a:lstStyle/>
                    <a:p>
                      <a:pPr marL="0" marR="0">
                        <a:lnSpc>
                          <a:spcPct val="115000"/>
                        </a:lnSpc>
                        <a:spcBef>
                          <a:spcPts val="0"/>
                        </a:spcBef>
                        <a:spcAft>
                          <a:spcPts val="0"/>
                        </a:spcAft>
                      </a:pPr>
                      <a:r>
                        <a:rPr lang="en-US" sz="1400" dirty="0" smtClean="0">
                          <a:effectLst/>
                        </a:rPr>
                        <a:t>Publisher / Admin</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IT</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Y</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Y</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r>
                        <a:rPr lang="en-US" sz="1400" dirty="0">
                          <a:effectLst/>
                        </a:rPr>
                        <a:t>Y</a:t>
                      </a:r>
                    </a:p>
                    <a:p>
                      <a:pPr marL="0" marR="0">
                        <a:lnSpc>
                          <a:spcPct val="115000"/>
                        </a:lnSpc>
                        <a:spcBef>
                          <a:spcPts val="0"/>
                        </a:spcBef>
                        <a:spcAft>
                          <a:spcPts val="0"/>
                        </a:spcAft>
                      </a:pPr>
                      <a:r>
                        <a:rPr lang="en-US" sz="1400" dirty="0">
                          <a:effectLst/>
                        </a:rPr>
                        <a:t>(can publish to Prod)</a:t>
                      </a:r>
                      <a:endParaRPr lang="en-US" sz="1400" dirty="0">
                        <a:effectLst/>
                        <a:latin typeface="Calibri"/>
                        <a:ea typeface="Calibri"/>
                        <a:cs typeface="Times New Roman"/>
                      </a:endParaRPr>
                    </a:p>
                  </a:txBody>
                  <a:tcPr marL="82296" marR="82296" marT="0" marB="0"/>
                </a:tc>
                <a:tc>
                  <a:txBody>
                    <a:bodyPr/>
                    <a:lstStyle/>
                    <a:p>
                      <a:pPr marL="0" marR="0">
                        <a:lnSpc>
                          <a:spcPct val="115000"/>
                        </a:lnSpc>
                        <a:spcBef>
                          <a:spcPts val="0"/>
                        </a:spcBef>
                        <a:spcAft>
                          <a:spcPts val="0"/>
                        </a:spcAft>
                      </a:pPr>
                      <a:endParaRPr lang="en-US" sz="1400" dirty="0">
                        <a:effectLst/>
                      </a:endParaRPr>
                    </a:p>
                    <a:p>
                      <a:pPr marL="0" marR="0">
                        <a:lnSpc>
                          <a:spcPct val="115000"/>
                        </a:lnSpc>
                        <a:spcBef>
                          <a:spcPts val="0"/>
                        </a:spcBef>
                        <a:spcAft>
                          <a:spcPts val="0"/>
                        </a:spcAft>
                      </a:pPr>
                      <a:r>
                        <a:rPr lang="en-US" sz="1400" dirty="0" smtClean="0">
                          <a:effectLst/>
                        </a:rPr>
                        <a:t>5%</a:t>
                      </a:r>
                      <a:endParaRPr lang="en-US" sz="1400" dirty="0">
                        <a:effectLst/>
                        <a:latin typeface="Calibri"/>
                        <a:ea typeface="Calibri"/>
                        <a:cs typeface="Times New Roman"/>
                      </a:endParaRPr>
                    </a:p>
                  </a:txBody>
                  <a:tcPr marL="82296" marR="82296" marT="0" marB="0"/>
                </a:tc>
              </a:tr>
            </a:tbl>
          </a:graphicData>
        </a:graphic>
      </p:graphicFrame>
    </p:spTree>
    <p:extLst>
      <p:ext uri="{BB962C8B-B14F-4D97-AF65-F5344CB8AC3E}">
        <p14:creationId xmlns:p14="http://schemas.microsoft.com/office/powerpoint/2010/main" val="3227702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3935" y="1660849"/>
            <a:ext cx="15096931" cy="4646645"/>
          </a:xfrm>
          <a:prstGeom prst="rect">
            <a:avLst/>
          </a:prstGeom>
          <a:solidFill>
            <a:srgbClr val="F4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221"/>
            <a:endParaRPr lang="en-US" sz="2600">
              <a:solidFill>
                <a:prstClr val="white"/>
              </a:solidFill>
            </a:endParaRPr>
          </a:p>
        </p:txBody>
      </p:sp>
      <p:pic>
        <p:nvPicPr>
          <p:cNvPr id="4" name="Content Placeholder 3"/>
          <p:cNvPicPr>
            <a:picLocks noGrp="1" noChangeAspect="1"/>
          </p:cNvPicPr>
          <p:nvPr>
            <p:ph idx="14"/>
          </p:nvPr>
        </p:nvPicPr>
        <p:blipFill rotWithShape="1">
          <a:blip r:embed="rId2" cstate="print">
            <a:extLst>
              <a:ext uri="{28A0092B-C50C-407E-A947-70E740481C1C}">
                <a14:useLocalDpi xmlns:a14="http://schemas.microsoft.com/office/drawing/2010/main" val="0"/>
              </a:ext>
            </a:extLst>
          </a:blip>
          <a:srcRect l="41837" t="59731" r="41582" b="6098"/>
          <a:stretch/>
        </p:blipFill>
        <p:spPr>
          <a:xfrm>
            <a:off x="6120882" y="4012162"/>
            <a:ext cx="2425959" cy="2295332"/>
          </a:xfrm>
        </p:spPr>
      </p:pic>
      <p:sp>
        <p:nvSpPr>
          <p:cNvPr id="3" name="Text Placeholder 2"/>
          <p:cNvSpPr>
            <a:spLocks noGrp="1"/>
          </p:cNvSpPr>
          <p:nvPr>
            <p:ph type="body" sz="quarter" idx="12"/>
          </p:nvPr>
        </p:nvSpPr>
        <p:spPr/>
        <p:txBody>
          <a:bodyPr/>
          <a:lstStyle/>
          <a:p>
            <a:r>
              <a:rPr lang="en-US" dirty="0" smtClean="0"/>
              <a:t>Why Do We Need Site Admins?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3190" b="66253"/>
          <a:stretch/>
        </p:blipFill>
        <p:spPr>
          <a:xfrm>
            <a:off x="0" y="2071395"/>
            <a:ext cx="14630399" cy="709127"/>
          </a:xfrm>
          <a:prstGeom prst="rect">
            <a:avLst/>
          </a:prstGeom>
        </p:spPr>
      </p:pic>
      <p:cxnSp>
        <p:nvCxnSpPr>
          <p:cNvPr id="9" name="Straight Arrow Connector 8"/>
          <p:cNvCxnSpPr/>
          <p:nvPr/>
        </p:nvCxnSpPr>
        <p:spPr>
          <a:xfrm>
            <a:off x="7315200" y="2780522"/>
            <a:ext cx="0" cy="1548882"/>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7893698" y="2225903"/>
            <a:ext cx="5824030" cy="400110"/>
          </a:xfrm>
          <a:prstGeom prst="rect">
            <a:avLst/>
          </a:prstGeom>
          <a:noFill/>
        </p:spPr>
        <p:txBody>
          <a:bodyPr wrap="none" rtlCol="0">
            <a:spAutoFit/>
          </a:bodyPr>
          <a:lstStyle/>
          <a:p>
            <a:pPr defTabSz="1306221"/>
            <a:r>
              <a:rPr lang="en-US" sz="2000" dirty="0" smtClean="0">
                <a:solidFill>
                  <a:srgbClr val="666666"/>
                </a:solidFill>
              </a:rPr>
              <a:t>Server Admin – Infrastructure, Architecture, Daily Ops</a:t>
            </a:r>
            <a:endParaRPr lang="en-US" sz="2000" dirty="0">
              <a:solidFill>
                <a:srgbClr val="666666"/>
              </a:solidFill>
            </a:endParaRPr>
          </a:p>
        </p:txBody>
      </p:sp>
      <p:sp>
        <p:nvSpPr>
          <p:cNvPr id="8" name="TextBox 7"/>
          <p:cNvSpPr txBox="1"/>
          <p:nvPr/>
        </p:nvSpPr>
        <p:spPr>
          <a:xfrm>
            <a:off x="6563906" y="5907384"/>
            <a:ext cx="1539909" cy="400110"/>
          </a:xfrm>
          <a:prstGeom prst="rect">
            <a:avLst/>
          </a:prstGeom>
          <a:noFill/>
        </p:spPr>
        <p:txBody>
          <a:bodyPr wrap="none" rtlCol="0">
            <a:spAutoFit/>
          </a:bodyPr>
          <a:lstStyle/>
          <a:p>
            <a:pPr defTabSz="1306221"/>
            <a:r>
              <a:rPr lang="en-US" sz="2000" smtClean="0">
                <a:solidFill>
                  <a:srgbClr val="666666"/>
                </a:solidFill>
              </a:rPr>
              <a:t>Server Users</a:t>
            </a:r>
            <a:endParaRPr lang="en-US" sz="2000" dirty="0">
              <a:solidFill>
                <a:srgbClr val="666666"/>
              </a:solidFill>
            </a:endParaRPr>
          </a:p>
        </p:txBody>
      </p:sp>
    </p:spTree>
    <p:extLst>
      <p:ext uri="{BB962C8B-B14F-4D97-AF65-F5344CB8AC3E}">
        <p14:creationId xmlns:p14="http://schemas.microsoft.com/office/powerpoint/2010/main" val="194298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3935" y="1660849"/>
            <a:ext cx="15096931" cy="4646645"/>
          </a:xfrm>
          <a:prstGeom prst="rect">
            <a:avLst/>
          </a:prstGeom>
          <a:solidFill>
            <a:srgbClr val="F4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221"/>
            <a:endParaRPr lang="en-US" sz="2600">
              <a:solidFill>
                <a:prstClr val="white"/>
              </a:solidFill>
            </a:endParaRPr>
          </a:p>
        </p:txBody>
      </p:sp>
      <p:pic>
        <p:nvPicPr>
          <p:cNvPr id="4" name="Content Placeholder 3"/>
          <p:cNvPicPr>
            <a:picLocks noGrp="1" noChangeAspect="1"/>
          </p:cNvPicPr>
          <p:nvPr>
            <p:ph idx="14"/>
          </p:nvPr>
        </p:nvPicPr>
        <p:blipFill rotWithShape="1">
          <a:blip r:embed="rId2" cstate="print">
            <a:extLst>
              <a:ext uri="{28A0092B-C50C-407E-A947-70E740481C1C}">
                <a14:useLocalDpi xmlns:a14="http://schemas.microsoft.com/office/drawing/2010/main" val="0"/>
              </a:ext>
            </a:extLst>
          </a:blip>
          <a:srcRect t="59731" b="6098"/>
          <a:stretch/>
        </p:blipFill>
        <p:spPr>
          <a:xfrm>
            <a:off x="0" y="4012162"/>
            <a:ext cx="14630400" cy="2295332"/>
          </a:xfrm>
        </p:spPr>
      </p:pic>
      <p:sp>
        <p:nvSpPr>
          <p:cNvPr id="3" name="Text Placeholder 2"/>
          <p:cNvSpPr>
            <a:spLocks noGrp="1"/>
          </p:cNvSpPr>
          <p:nvPr>
            <p:ph type="body" sz="quarter" idx="12"/>
          </p:nvPr>
        </p:nvSpPr>
        <p:spPr>
          <a:xfrm>
            <a:off x="691381" y="381001"/>
            <a:ext cx="13269093" cy="634789"/>
          </a:xfrm>
        </p:spPr>
        <p:txBody>
          <a:bodyPr/>
          <a:lstStyle/>
          <a:p>
            <a:r>
              <a:rPr lang="en-US" dirty="0" smtClean="0"/>
              <a:t>Why Do We Need Site Admins?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3190" b="66253"/>
          <a:stretch/>
        </p:blipFill>
        <p:spPr>
          <a:xfrm>
            <a:off x="0" y="2071395"/>
            <a:ext cx="14630399" cy="709127"/>
          </a:xfrm>
          <a:prstGeom prst="rect">
            <a:avLst/>
          </a:prstGeom>
        </p:spPr>
      </p:pic>
      <p:cxnSp>
        <p:nvCxnSpPr>
          <p:cNvPr id="7" name="Straight Arrow Connector 6"/>
          <p:cNvCxnSpPr/>
          <p:nvPr/>
        </p:nvCxnSpPr>
        <p:spPr>
          <a:xfrm>
            <a:off x="7315200" y="2780522"/>
            <a:ext cx="0" cy="1548882"/>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709041" y="2780522"/>
            <a:ext cx="4609322" cy="1586205"/>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7313502" y="2782220"/>
            <a:ext cx="4441371" cy="1623526"/>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111619" y="2784880"/>
            <a:ext cx="2202025" cy="1474237"/>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314237" y="2781395"/>
            <a:ext cx="2164702" cy="1530220"/>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893698" y="2225903"/>
            <a:ext cx="6068969" cy="400110"/>
          </a:xfrm>
          <a:prstGeom prst="rect">
            <a:avLst/>
          </a:prstGeom>
          <a:noFill/>
        </p:spPr>
        <p:txBody>
          <a:bodyPr wrap="none" rtlCol="0">
            <a:spAutoFit/>
          </a:bodyPr>
          <a:lstStyle/>
          <a:p>
            <a:pPr defTabSz="1306221"/>
            <a:r>
              <a:rPr lang="en-US" sz="2000" dirty="0" smtClean="0">
                <a:solidFill>
                  <a:srgbClr val="666666"/>
                </a:solidFill>
              </a:rPr>
              <a:t>Server Admin </a:t>
            </a:r>
            <a:r>
              <a:rPr lang="en-US" sz="2000" dirty="0">
                <a:solidFill>
                  <a:srgbClr val="666666"/>
                </a:solidFill>
              </a:rPr>
              <a:t>– Infrastructure, </a:t>
            </a:r>
            <a:r>
              <a:rPr lang="en-US" sz="2000" dirty="0" smtClean="0">
                <a:solidFill>
                  <a:srgbClr val="666666"/>
                </a:solidFill>
              </a:rPr>
              <a:t>Architecture</a:t>
            </a:r>
            <a:r>
              <a:rPr lang="is-IS" sz="2000" dirty="0" smtClean="0">
                <a:solidFill>
                  <a:srgbClr val="666666"/>
                </a:solidFill>
              </a:rPr>
              <a:t>… </a:t>
            </a:r>
            <a:r>
              <a:rPr lang="en-US" sz="2000" dirty="0" smtClean="0">
                <a:solidFill>
                  <a:srgbClr val="666666">
                    <a:lumMod val="40000"/>
                    <a:lumOff val="60000"/>
                  </a:srgbClr>
                </a:solidFill>
              </a:rPr>
              <a:t>Daily Ops</a:t>
            </a:r>
            <a:endParaRPr lang="en-US" sz="2000" dirty="0">
              <a:solidFill>
                <a:srgbClr val="666666">
                  <a:lumMod val="40000"/>
                  <a:lumOff val="60000"/>
                </a:srgbClr>
              </a:solidFill>
            </a:endParaRPr>
          </a:p>
        </p:txBody>
      </p:sp>
      <p:sp>
        <p:nvSpPr>
          <p:cNvPr id="15" name="TextBox 14"/>
          <p:cNvSpPr txBox="1"/>
          <p:nvPr/>
        </p:nvSpPr>
        <p:spPr>
          <a:xfrm>
            <a:off x="6563906" y="5907384"/>
            <a:ext cx="1539909" cy="400110"/>
          </a:xfrm>
          <a:prstGeom prst="rect">
            <a:avLst/>
          </a:prstGeom>
          <a:noFill/>
        </p:spPr>
        <p:txBody>
          <a:bodyPr wrap="none" rtlCol="0">
            <a:spAutoFit/>
          </a:bodyPr>
          <a:lstStyle/>
          <a:p>
            <a:pPr defTabSz="1306221"/>
            <a:r>
              <a:rPr lang="en-US" sz="2000" smtClean="0">
                <a:solidFill>
                  <a:srgbClr val="666666"/>
                </a:solidFill>
              </a:rPr>
              <a:t>Server Users</a:t>
            </a:r>
            <a:endParaRPr lang="en-US" sz="2000" dirty="0">
              <a:solidFill>
                <a:srgbClr val="666666"/>
              </a:solidFill>
            </a:endParaRPr>
          </a:p>
        </p:txBody>
      </p:sp>
      <p:sp>
        <p:nvSpPr>
          <p:cNvPr id="16" name="TextBox 15"/>
          <p:cNvSpPr txBox="1"/>
          <p:nvPr/>
        </p:nvSpPr>
        <p:spPr>
          <a:xfrm>
            <a:off x="9057244" y="5907384"/>
            <a:ext cx="1539909" cy="400110"/>
          </a:xfrm>
          <a:prstGeom prst="rect">
            <a:avLst/>
          </a:prstGeom>
          <a:noFill/>
        </p:spPr>
        <p:txBody>
          <a:bodyPr wrap="none" rtlCol="0">
            <a:spAutoFit/>
          </a:bodyPr>
          <a:lstStyle/>
          <a:p>
            <a:pPr defTabSz="1306221"/>
            <a:r>
              <a:rPr lang="en-US" sz="2000" smtClean="0">
                <a:solidFill>
                  <a:srgbClr val="666666"/>
                </a:solidFill>
              </a:rPr>
              <a:t>Server Users</a:t>
            </a:r>
            <a:endParaRPr lang="en-US" sz="2000" dirty="0">
              <a:solidFill>
                <a:srgbClr val="666666"/>
              </a:solidFill>
            </a:endParaRPr>
          </a:p>
        </p:txBody>
      </p:sp>
      <p:sp>
        <p:nvSpPr>
          <p:cNvPr id="17" name="TextBox 16"/>
          <p:cNvSpPr txBox="1"/>
          <p:nvPr/>
        </p:nvSpPr>
        <p:spPr>
          <a:xfrm>
            <a:off x="11550582" y="5907384"/>
            <a:ext cx="1539909" cy="400110"/>
          </a:xfrm>
          <a:prstGeom prst="rect">
            <a:avLst/>
          </a:prstGeom>
          <a:noFill/>
        </p:spPr>
        <p:txBody>
          <a:bodyPr wrap="none" rtlCol="0">
            <a:spAutoFit/>
          </a:bodyPr>
          <a:lstStyle/>
          <a:p>
            <a:pPr defTabSz="1306221"/>
            <a:r>
              <a:rPr lang="en-US" sz="2000" smtClean="0">
                <a:solidFill>
                  <a:srgbClr val="666666"/>
                </a:solidFill>
              </a:rPr>
              <a:t>Server Users</a:t>
            </a:r>
            <a:endParaRPr lang="en-US" sz="2000" dirty="0">
              <a:solidFill>
                <a:srgbClr val="666666"/>
              </a:solidFill>
            </a:endParaRPr>
          </a:p>
        </p:txBody>
      </p:sp>
      <p:sp>
        <p:nvSpPr>
          <p:cNvPr id="18" name="TextBox 17"/>
          <p:cNvSpPr txBox="1"/>
          <p:nvPr/>
        </p:nvSpPr>
        <p:spPr>
          <a:xfrm>
            <a:off x="4070568" y="5907384"/>
            <a:ext cx="1539909" cy="400110"/>
          </a:xfrm>
          <a:prstGeom prst="rect">
            <a:avLst/>
          </a:prstGeom>
          <a:noFill/>
        </p:spPr>
        <p:txBody>
          <a:bodyPr wrap="none" rtlCol="0">
            <a:spAutoFit/>
          </a:bodyPr>
          <a:lstStyle/>
          <a:p>
            <a:pPr defTabSz="1306221"/>
            <a:r>
              <a:rPr lang="en-US" sz="2000" smtClean="0">
                <a:solidFill>
                  <a:srgbClr val="666666"/>
                </a:solidFill>
              </a:rPr>
              <a:t>Server Users</a:t>
            </a:r>
            <a:endParaRPr lang="en-US" sz="2000" dirty="0">
              <a:solidFill>
                <a:srgbClr val="666666"/>
              </a:solidFill>
            </a:endParaRPr>
          </a:p>
        </p:txBody>
      </p:sp>
      <p:sp>
        <p:nvSpPr>
          <p:cNvPr id="19" name="TextBox 18"/>
          <p:cNvSpPr txBox="1"/>
          <p:nvPr/>
        </p:nvSpPr>
        <p:spPr>
          <a:xfrm>
            <a:off x="1577230" y="5907384"/>
            <a:ext cx="1539909" cy="400110"/>
          </a:xfrm>
          <a:prstGeom prst="rect">
            <a:avLst/>
          </a:prstGeom>
          <a:noFill/>
        </p:spPr>
        <p:txBody>
          <a:bodyPr wrap="none" rtlCol="0">
            <a:spAutoFit/>
          </a:bodyPr>
          <a:lstStyle/>
          <a:p>
            <a:pPr defTabSz="1306221"/>
            <a:r>
              <a:rPr lang="en-US" sz="2000" smtClean="0">
                <a:solidFill>
                  <a:srgbClr val="666666"/>
                </a:solidFill>
              </a:rPr>
              <a:t>Server Users</a:t>
            </a:r>
            <a:endParaRPr lang="en-US" sz="2000" dirty="0">
              <a:solidFill>
                <a:srgbClr val="666666"/>
              </a:solidFill>
            </a:endParaRPr>
          </a:p>
        </p:txBody>
      </p:sp>
    </p:spTree>
    <p:extLst>
      <p:ext uri="{BB962C8B-B14F-4D97-AF65-F5344CB8AC3E}">
        <p14:creationId xmlns:p14="http://schemas.microsoft.com/office/powerpoint/2010/main" val="60978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914692" y="1737154"/>
            <a:ext cx="4801016" cy="4755292"/>
          </a:xfrm>
          <a:prstGeom prst="rect">
            <a:avLst/>
          </a:prstGeom>
        </p:spPr>
      </p:pic>
    </p:spTree>
    <p:extLst>
      <p:ext uri="{BB962C8B-B14F-4D97-AF65-F5344CB8AC3E}">
        <p14:creationId xmlns:p14="http://schemas.microsoft.com/office/powerpoint/2010/main" val="1295830023"/>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3935" y="1660849"/>
            <a:ext cx="15096931" cy="4646645"/>
          </a:xfrm>
          <a:prstGeom prst="rect">
            <a:avLst/>
          </a:prstGeom>
          <a:solidFill>
            <a:srgbClr val="F4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221"/>
            <a:endParaRPr lang="en-US" sz="2600">
              <a:solidFill>
                <a:prstClr val="white"/>
              </a:solidFill>
            </a:endParaRPr>
          </a:p>
        </p:txBody>
      </p:sp>
      <p:pic>
        <p:nvPicPr>
          <p:cNvPr id="4" name="Content Placeholder 3"/>
          <p:cNvPicPr>
            <a:picLocks noGrp="1" noChangeAspect="1"/>
          </p:cNvPicPr>
          <p:nvPr>
            <p:ph idx="14"/>
          </p:nvPr>
        </p:nvPicPr>
        <p:blipFill rotWithShape="1">
          <a:blip r:embed="rId2" cstate="print">
            <a:extLst>
              <a:ext uri="{28A0092B-C50C-407E-A947-70E740481C1C}">
                <a14:useLocalDpi xmlns:a14="http://schemas.microsoft.com/office/drawing/2010/main" val="0"/>
              </a:ext>
            </a:extLst>
          </a:blip>
          <a:srcRect t="59731" b="6098"/>
          <a:stretch/>
        </p:blipFill>
        <p:spPr>
          <a:xfrm>
            <a:off x="0" y="4012162"/>
            <a:ext cx="14630400" cy="2295332"/>
          </a:xfrm>
        </p:spPr>
      </p:pic>
      <p:sp>
        <p:nvSpPr>
          <p:cNvPr id="3" name="Text Placeholder 2"/>
          <p:cNvSpPr>
            <a:spLocks noGrp="1"/>
          </p:cNvSpPr>
          <p:nvPr>
            <p:ph type="body" sz="quarter" idx="12"/>
          </p:nvPr>
        </p:nvSpPr>
        <p:spPr/>
        <p:txBody>
          <a:bodyPr/>
          <a:lstStyle/>
          <a:p>
            <a:r>
              <a:rPr lang="en-US" dirty="0" smtClean="0"/>
              <a:t>Why Do We Need Site Admins?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3190" b="66253"/>
          <a:stretch/>
        </p:blipFill>
        <p:spPr>
          <a:xfrm>
            <a:off x="0" y="2071395"/>
            <a:ext cx="14630399" cy="70912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8339" b="46103"/>
          <a:stretch/>
        </p:blipFill>
        <p:spPr>
          <a:xfrm>
            <a:off x="-1" y="3191068"/>
            <a:ext cx="14630399" cy="1045030"/>
          </a:xfrm>
          <a:prstGeom prst="rect">
            <a:avLst/>
          </a:prstGeom>
        </p:spPr>
      </p:pic>
      <p:cxnSp>
        <p:nvCxnSpPr>
          <p:cNvPr id="10" name="Straight Arrow Connector 9"/>
          <p:cNvCxnSpPr/>
          <p:nvPr/>
        </p:nvCxnSpPr>
        <p:spPr>
          <a:xfrm>
            <a:off x="7315200" y="4012162"/>
            <a:ext cx="0" cy="334207"/>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9795164" y="4012162"/>
            <a:ext cx="0" cy="334207"/>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2263252" y="4012162"/>
            <a:ext cx="0" cy="334207"/>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382982" y="4012162"/>
            <a:ext cx="0" cy="334207"/>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851070" y="4012162"/>
            <a:ext cx="0" cy="334207"/>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6" idx="2"/>
          </p:cNvCxnSpPr>
          <p:nvPr/>
        </p:nvCxnSpPr>
        <p:spPr>
          <a:xfrm>
            <a:off x="7315200" y="2780522"/>
            <a:ext cx="0" cy="544569"/>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5130140" y="2780522"/>
            <a:ext cx="2185060" cy="710823"/>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6" idx="2"/>
          </p:cNvCxnSpPr>
          <p:nvPr/>
        </p:nvCxnSpPr>
        <p:spPr>
          <a:xfrm flipH="1">
            <a:off x="2719449" y="2780522"/>
            <a:ext cx="4595751" cy="710823"/>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315200" y="2780522"/>
            <a:ext cx="2208810" cy="710823"/>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303325" y="2780522"/>
            <a:ext cx="4596575" cy="710823"/>
          </a:xfrm>
          <a:prstGeom prst="straightConnector1">
            <a:avLst/>
          </a:prstGeom>
          <a:ln w="635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893698" y="2225903"/>
            <a:ext cx="4684937" cy="400110"/>
          </a:xfrm>
          <a:prstGeom prst="rect">
            <a:avLst/>
          </a:prstGeom>
          <a:noFill/>
        </p:spPr>
        <p:txBody>
          <a:bodyPr wrap="none" rtlCol="0">
            <a:spAutoFit/>
          </a:bodyPr>
          <a:lstStyle/>
          <a:p>
            <a:pPr defTabSz="1306221"/>
            <a:r>
              <a:rPr lang="en-US" sz="2000" dirty="0" smtClean="0">
                <a:solidFill>
                  <a:srgbClr val="666666"/>
                </a:solidFill>
              </a:rPr>
              <a:t>Server Admin</a:t>
            </a:r>
            <a:r>
              <a:rPr lang="en-US" sz="2000" dirty="0">
                <a:solidFill>
                  <a:srgbClr val="666666"/>
                </a:solidFill>
              </a:rPr>
              <a:t> – Infrastructure, Architecture</a:t>
            </a:r>
          </a:p>
        </p:txBody>
      </p:sp>
      <p:sp>
        <p:nvSpPr>
          <p:cNvPr id="22" name="TextBox 21"/>
          <p:cNvSpPr txBox="1"/>
          <p:nvPr/>
        </p:nvSpPr>
        <p:spPr>
          <a:xfrm>
            <a:off x="12842033" y="3513528"/>
            <a:ext cx="1295547" cy="400110"/>
          </a:xfrm>
          <a:prstGeom prst="rect">
            <a:avLst/>
          </a:prstGeom>
          <a:noFill/>
        </p:spPr>
        <p:txBody>
          <a:bodyPr wrap="none" rtlCol="0">
            <a:spAutoFit/>
          </a:bodyPr>
          <a:lstStyle/>
          <a:p>
            <a:pPr defTabSz="1306221"/>
            <a:r>
              <a:rPr lang="en-US" sz="2000" dirty="0" smtClean="0">
                <a:solidFill>
                  <a:srgbClr val="666666"/>
                </a:solidFill>
              </a:rPr>
              <a:t>Site Admin</a:t>
            </a:r>
            <a:endParaRPr lang="en-US" sz="2000" dirty="0">
              <a:solidFill>
                <a:srgbClr val="666666"/>
              </a:solidFill>
            </a:endParaRPr>
          </a:p>
        </p:txBody>
      </p:sp>
      <p:sp>
        <p:nvSpPr>
          <p:cNvPr id="30" name="TextBox 29"/>
          <p:cNvSpPr txBox="1"/>
          <p:nvPr/>
        </p:nvSpPr>
        <p:spPr>
          <a:xfrm>
            <a:off x="6563906" y="5907384"/>
            <a:ext cx="1539909" cy="400110"/>
          </a:xfrm>
          <a:prstGeom prst="rect">
            <a:avLst/>
          </a:prstGeom>
          <a:noFill/>
        </p:spPr>
        <p:txBody>
          <a:bodyPr wrap="none" rtlCol="0">
            <a:spAutoFit/>
          </a:bodyPr>
          <a:lstStyle/>
          <a:p>
            <a:pPr defTabSz="1306221"/>
            <a:r>
              <a:rPr lang="en-US" sz="2000" smtClean="0">
                <a:solidFill>
                  <a:srgbClr val="666666"/>
                </a:solidFill>
              </a:rPr>
              <a:t>Server Users</a:t>
            </a:r>
            <a:endParaRPr lang="en-US" sz="2000" dirty="0">
              <a:solidFill>
                <a:srgbClr val="666666"/>
              </a:solidFill>
            </a:endParaRPr>
          </a:p>
        </p:txBody>
      </p:sp>
      <p:sp>
        <p:nvSpPr>
          <p:cNvPr id="31" name="TextBox 30"/>
          <p:cNvSpPr txBox="1"/>
          <p:nvPr/>
        </p:nvSpPr>
        <p:spPr>
          <a:xfrm>
            <a:off x="9057244" y="5907384"/>
            <a:ext cx="1539909" cy="400110"/>
          </a:xfrm>
          <a:prstGeom prst="rect">
            <a:avLst/>
          </a:prstGeom>
          <a:noFill/>
        </p:spPr>
        <p:txBody>
          <a:bodyPr wrap="none" rtlCol="0">
            <a:spAutoFit/>
          </a:bodyPr>
          <a:lstStyle/>
          <a:p>
            <a:pPr defTabSz="1306221"/>
            <a:r>
              <a:rPr lang="en-US" sz="2000" smtClean="0">
                <a:solidFill>
                  <a:srgbClr val="666666"/>
                </a:solidFill>
              </a:rPr>
              <a:t>Server Users</a:t>
            </a:r>
            <a:endParaRPr lang="en-US" sz="2000" dirty="0">
              <a:solidFill>
                <a:srgbClr val="666666"/>
              </a:solidFill>
            </a:endParaRPr>
          </a:p>
        </p:txBody>
      </p:sp>
      <p:sp>
        <p:nvSpPr>
          <p:cNvPr id="32" name="TextBox 31"/>
          <p:cNvSpPr txBox="1"/>
          <p:nvPr/>
        </p:nvSpPr>
        <p:spPr>
          <a:xfrm>
            <a:off x="11550582" y="5907384"/>
            <a:ext cx="1539909" cy="400110"/>
          </a:xfrm>
          <a:prstGeom prst="rect">
            <a:avLst/>
          </a:prstGeom>
          <a:noFill/>
        </p:spPr>
        <p:txBody>
          <a:bodyPr wrap="none" rtlCol="0">
            <a:spAutoFit/>
          </a:bodyPr>
          <a:lstStyle/>
          <a:p>
            <a:pPr defTabSz="1306221"/>
            <a:r>
              <a:rPr lang="en-US" sz="2000" smtClean="0">
                <a:solidFill>
                  <a:srgbClr val="666666"/>
                </a:solidFill>
              </a:rPr>
              <a:t>Server Users</a:t>
            </a:r>
            <a:endParaRPr lang="en-US" sz="2000" dirty="0">
              <a:solidFill>
                <a:srgbClr val="666666"/>
              </a:solidFill>
            </a:endParaRPr>
          </a:p>
        </p:txBody>
      </p:sp>
      <p:sp>
        <p:nvSpPr>
          <p:cNvPr id="33" name="TextBox 32"/>
          <p:cNvSpPr txBox="1"/>
          <p:nvPr/>
        </p:nvSpPr>
        <p:spPr>
          <a:xfrm>
            <a:off x="4070568" y="5907384"/>
            <a:ext cx="1539909" cy="400110"/>
          </a:xfrm>
          <a:prstGeom prst="rect">
            <a:avLst/>
          </a:prstGeom>
          <a:noFill/>
        </p:spPr>
        <p:txBody>
          <a:bodyPr wrap="none" rtlCol="0">
            <a:spAutoFit/>
          </a:bodyPr>
          <a:lstStyle/>
          <a:p>
            <a:pPr defTabSz="1306221"/>
            <a:r>
              <a:rPr lang="en-US" sz="2000" smtClean="0">
                <a:solidFill>
                  <a:srgbClr val="666666"/>
                </a:solidFill>
              </a:rPr>
              <a:t>Server Users</a:t>
            </a:r>
            <a:endParaRPr lang="en-US" sz="2000" dirty="0">
              <a:solidFill>
                <a:srgbClr val="666666"/>
              </a:solidFill>
            </a:endParaRPr>
          </a:p>
        </p:txBody>
      </p:sp>
      <p:sp>
        <p:nvSpPr>
          <p:cNvPr id="34" name="TextBox 33"/>
          <p:cNvSpPr txBox="1"/>
          <p:nvPr/>
        </p:nvSpPr>
        <p:spPr>
          <a:xfrm>
            <a:off x="1577230" y="5907384"/>
            <a:ext cx="1539909" cy="400110"/>
          </a:xfrm>
          <a:prstGeom prst="rect">
            <a:avLst/>
          </a:prstGeom>
          <a:noFill/>
        </p:spPr>
        <p:txBody>
          <a:bodyPr wrap="none" rtlCol="0">
            <a:spAutoFit/>
          </a:bodyPr>
          <a:lstStyle/>
          <a:p>
            <a:pPr defTabSz="1306221"/>
            <a:r>
              <a:rPr lang="en-US" sz="2000" smtClean="0">
                <a:solidFill>
                  <a:srgbClr val="666666"/>
                </a:solidFill>
              </a:rPr>
              <a:t>Server Users</a:t>
            </a:r>
            <a:endParaRPr lang="en-US" sz="2000" dirty="0">
              <a:solidFill>
                <a:srgbClr val="666666"/>
              </a:solidFill>
            </a:endParaRPr>
          </a:p>
        </p:txBody>
      </p:sp>
      <p:sp>
        <p:nvSpPr>
          <p:cNvPr id="2" name="Rectangle 1"/>
          <p:cNvSpPr/>
          <p:nvPr/>
        </p:nvSpPr>
        <p:spPr>
          <a:xfrm>
            <a:off x="2053389" y="3425581"/>
            <a:ext cx="10525246" cy="586581"/>
          </a:xfrm>
          <a:prstGeom prst="rect">
            <a:avLst/>
          </a:prstGeom>
          <a:solidFill>
            <a:schemeClr val="tx1">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221"/>
            <a:r>
              <a:rPr lang="en-US" sz="2600" dirty="0" smtClean="0">
                <a:solidFill>
                  <a:prstClr val="white"/>
                </a:solidFill>
              </a:rPr>
              <a:t>Daily Ops</a:t>
            </a:r>
            <a:endParaRPr lang="en-US" sz="2600" dirty="0">
              <a:solidFill>
                <a:prstClr val="white"/>
              </a:solidFill>
            </a:endParaRPr>
          </a:p>
        </p:txBody>
      </p:sp>
    </p:spTree>
    <p:extLst>
      <p:ext uri="{BB962C8B-B14F-4D97-AF65-F5344CB8AC3E}">
        <p14:creationId xmlns:p14="http://schemas.microsoft.com/office/powerpoint/2010/main" val="195134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91381" y="381001"/>
            <a:ext cx="13269093" cy="623248"/>
          </a:xfrm>
        </p:spPr>
        <p:txBody>
          <a:bodyPr/>
          <a:lstStyle/>
          <a:p>
            <a:r>
              <a:rPr lang="en-US" dirty="0" smtClean="0"/>
              <a:t>Managing Content</a:t>
            </a:r>
            <a:endParaRPr lang="en-US" dirty="0"/>
          </a:p>
        </p:txBody>
      </p:sp>
      <p:pic>
        <p:nvPicPr>
          <p:cNvPr id="3" name="Picture 2"/>
          <p:cNvPicPr>
            <a:picLocks noChangeAspect="1"/>
          </p:cNvPicPr>
          <p:nvPr/>
        </p:nvPicPr>
        <p:blipFill>
          <a:blip r:embed="rId2"/>
          <a:stretch>
            <a:fillRect/>
          </a:stretch>
        </p:blipFill>
        <p:spPr>
          <a:xfrm>
            <a:off x="2819063" y="1314450"/>
            <a:ext cx="8992275" cy="6205822"/>
          </a:xfrm>
          <a:prstGeom prst="rect">
            <a:avLst/>
          </a:prstGeom>
        </p:spPr>
      </p:pic>
    </p:spTree>
    <p:extLst>
      <p:ext uri="{BB962C8B-B14F-4D97-AF65-F5344CB8AC3E}">
        <p14:creationId xmlns:p14="http://schemas.microsoft.com/office/powerpoint/2010/main" val="206542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994668" y="1658680"/>
            <a:ext cx="9875520" cy="6302980"/>
          </a:xfrm>
        </p:spPr>
        <p:txBody>
          <a:bodyPr>
            <a:normAutofit fontScale="32500" lnSpcReduction="20000"/>
          </a:bodyPr>
          <a:lstStyle/>
          <a:p>
            <a:pPr marL="342900"/>
            <a:r>
              <a:rPr lang="en-US" dirty="0" smtClean="0"/>
              <a:t>System Admins – IT</a:t>
            </a:r>
          </a:p>
          <a:p>
            <a:pPr marL="1344168" lvl="1">
              <a:buFont typeface="Arial" pitchFamily="34" charset="0"/>
              <a:buChar char="•"/>
            </a:pPr>
            <a:r>
              <a:rPr lang="en-US" dirty="0" smtClean="0"/>
              <a:t>Manage Server Configuration (how many processes run on each node in the cluster,  caching settings,  email settings,  SSL,  license keys,  etc.)</a:t>
            </a:r>
          </a:p>
          <a:p>
            <a:pPr marL="1344168" lvl="1">
              <a:buFont typeface="Arial" pitchFamily="34" charset="0"/>
              <a:buChar char="•"/>
            </a:pPr>
            <a:r>
              <a:rPr lang="en-US" dirty="0" smtClean="0"/>
              <a:t>Create new Schedules (for email subscriptions and extract refreshes)</a:t>
            </a:r>
          </a:p>
          <a:p>
            <a:pPr marL="1344168" lvl="1">
              <a:buFont typeface="Arial" pitchFamily="34" charset="0"/>
              <a:buChar char="•"/>
            </a:pPr>
            <a:r>
              <a:rPr lang="en-US" dirty="0" smtClean="0"/>
              <a:t>Create Sites to separate workspaces for different BU’s (and optionally assign user &amp; storage quotas for each BU)</a:t>
            </a:r>
          </a:p>
          <a:p>
            <a:pPr marL="1001268" lvl="1">
              <a:buFont typeface="Arial" pitchFamily="34" charset="0"/>
              <a:buChar char="•"/>
            </a:pPr>
            <a:endParaRPr lang="en-US" dirty="0"/>
          </a:p>
          <a:p>
            <a:pPr marL="342900"/>
            <a:r>
              <a:rPr lang="en-US" dirty="0" smtClean="0"/>
              <a:t>Site Admins – Bus</a:t>
            </a:r>
          </a:p>
          <a:p>
            <a:pPr marL="1344168" lvl="1">
              <a:buFont typeface="Arial" pitchFamily="34" charset="0"/>
              <a:buChar char="•"/>
            </a:pPr>
            <a:r>
              <a:rPr lang="en-US" dirty="0" smtClean="0"/>
              <a:t>Add users to their Site (either by importing AD groups,  from csv,  or manually)</a:t>
            </a:r>
          </a:p>
          <a:p>
            <a:pPr marL="1344168" lvl="1">
              <a:buFont typeface="Arial" pitchFamily="34" charset="0"/>
              <a:buChar char="•"/>
            </a:pPr>
            <a:r>
              <a:rPr lang="en-US" dirty="0" smtClean="0"/>
              <a:t>Create Projects to manage permissions</a:t>
            </a:r>
          </a:p>
          <a:p>
            <a:pPr marL="1344168" lvl="1">
              <a:buFont typeface="Arial" pitchFamily="34" charset="0"/>
              <a:buChar char="•"/>
            </a:pPr>
            <a:r>
              <a:rPr lang="en-US" dirty="0"/>
              <a:t>M</a:t>
            </a:r>
            <a:r>
              <a:rPr lang="en-US" dirty="0" smtClean="0"/>
              <a:t>ove content from QA projects to Production projects</a:t>
            </a:r>
          </a:p>
          <a:p>
            <a:pPr marL="1344168" lvl="1">
              <a:buFont typeface="Arial" pitchFamily="34" charset="0"/>
              <a:buChar char="•"/>
            </a:pPr>
            <a:endParaRPr lang="en-US" dirty="0"/>
          </a:p>
          <a:p>
            <a:pPr marL="342900"/>
            <a:r>
              <a:rPr lang="en-US" dirty="0"/>
              <a:t>Connection Builders – IT </a:t>
            </a:r>
            <a:r>
              <a:rPr lang="en-US" dirty="0" smtClean="0"/>
              <a:t>&amp; Bus (depending </a:t>
            </a:r>
            <a:r>
              <a:rPr lang="en-US" dirty="0"/>
              <a:t>on data </a:t>
            </a:r>
            <a:r>
              <a:rPr lang="en-US" dirty="0" smtClean="0"/>
              <a:t>source)</a:t>
            </a:r>
            <a:endParaRPr lang="en-US" dirty="0"/>
          </a:p>
          <a:p>
            <a:pPr marL="1344168" lvl="1">
              <a:buFont typeface="Arial" pitchFamily="34" charset="0"/>
              <a:buChar char="•"/>
            </a:pPr>
            <a:r>
              <a:rPr lang="en-US" dirty="0"/>
              <a:t>Create new data connections and publish to server</a:t>
            </a:r>
          </a:p>
          <a:p>
            <a:pPr marL="1344168" lvl="1">
              <a:buFont typeface="Arial" pitchFamily="34" charset="0"/>
              <a:buChar char="•"/>
            </a:pPr>
            <a:r>
              <a:rPr lang="en-US" dirty="0"/>
              <a:t>Make changes to data </a:t>
            </a:r>
            <a:r>
              <a:rPr lang="en-US" dirty="0" smtClean="0"/>
              <a:t>connections </a:t>
            </a:r>
            <a:r>
              <a:rPr lang="en-US" dirty="0"/>
              <a:t>(add hierarchy, change calculation, etc.) and republish</a:t>
            </a:r>
          </a:p>
          <a:p>
            <a:pPr marL="1344168" lvl="1">
              <a:buFont typeface="Arial" pitchFamily="34" charset="0"/>
              <a:buChar char="•"/>
            </a:pPr>
            <a:endParaRPr lang="en-US" dirty="0" smtClean="0"/>
          </a:p>
          <a:p>
            <a:pPr marL="342900"/>
            <a:r>
              <a:rPr lang="en-US" dirty="0" smtClean="0"/>
              <a:t>Report Builders </a:t>
            </a:r>
            <a:r>
              <a:rPr lang="en-US" dirty="0"/>
              <a:t>– </a:t>
            </a:r>
            <a:r>
              <a:rPr lang="en-US" dirty="0" smtClean="0"/>
              <a:t>Bus</a:t>
            </a:r>
            <a:endParaRPr lang="en-US" dirty="0"/>
          </a:p>
          <a:p>
            <a:pPr marL="1344168" lvl="1">
              <a:buFont typeface="Arial" pitchFamily="34" charset="0"/>
              <a:buChar char="•"/>
            </a:pPr>
            <a:r>
              <a:rPr lang="en-US" dirty="0"/>
              <a:t>Create new </a:t>
            </a:r>
            <a:r>
              <a:rPr lang="en-US" dirty="0" smtClean="0"/>
              <a:t>workbooks based on published data connections</a:t>
            </a:r>
            <a:endParaRPr lang="en-US" dirty="0"/>
          </a:p>
          <a:p>
            <a:pPr marL="1344168" lvl="1">
              <a:buFont typeface="Arial" pitchFamily="34" charset="0"/>
              <a:buChar char="•"/>
            </a:pPr>
            <a:r>
              <a:rPr lang="en-US" dirty="0" smtClean="0"/>
              <a:t>Handle ad-hoc requests as well as build standard dashboards to be published and shared with server users</a:t>
            </a:r>
          </a:p>
          <a:p>
            <a:pPr marL="1344168" lvl="1">
              <a:buFont typeface="Arial" pitchFamily="34" charset="0"/>
              <a:buChar char="•"/>
            </a:pPr>
            <a:r>
              <a:rPr lang="en-US" dirty="0" smtClean="0"/>
              <a:t>Use Data Blending to combine multiple sources into a single visualization or dashboard (*requires knowledge of how sources should be linked)</a:t>
            </a:r>
            <a:endParaRPr lang="en-US" dirty="0"/>
          </a:p>
          <a:p>
            <a:pPr marL="342900"/>
            <a:endParaRPr lang="en-US" dirty="0" smtClean="0"/>
          </a:p>
          <a:p>
            <a:pPr marL="342900"/>
            <a:r>
              <a:rPr lang="en-US" dirty="0" smtClean="0"/>
              <a:t>Consumers </a:t>
            </a:r>
            <a:r>
              <a:rPr lang="en-US" dirty="0"/>
              <a:t>– Bus</a:t>
            </a:r>
          </a:p>
          <a:p>
            <a:pPr marL="1344168" lvl="1">
              <a:buFont typeface="Arial" pitchFamily="34" charset="0"/>
              <a:buChar char="•"/>
            </a:pPr>
            <a:r>
              <a:rPr lang="en-US" dirty="0" smtClean="0"/>
              <a:t>View and Interact with reports and dashboards that have been published to the server</a:t>
            </a:r>
          </a:p>
          <a:p>
            <a:pPr marL="1344168" lvl="1">
              <a:buFont typeface="Arial" pitchFamily="34" charset="0"/>
              <a:buChar char="•"/>
            </a:pPr>
            <a:r>
              <a:rPr lang="en-US" dirty="0" smtClean="0"/>
              <a:t>Can self-subscribe to reports and dashboards to have pictures of them emailed on a schedule</a:t>
            </a:r>
            <a:endParaRPr lang="en-US" dirty="0"/>
          </a:p>
          <a:p>
            <a:pPr marL="1344168" lvl="1">
              <a:buFont typeface="Arial" pitchFamily="34" charset="0"/>
              <a:buChar char="•"/>
            </a:pPr>
            <a:endParaRPr lang="en-US" dirty="0" smtClean="0"/>
          </a:p>
          <a:p>
            <a:pPr lvl="1" indent="0">
              <a:buNone/>
            </a:pPr>
            <a:endParaRPr lang="en-US" dirty="0"/>
          </a:p>
        </p:txBody>
      </p:sp>
      <p:sp>
        <p:nvSpPr>
          <p:cNvPr id="3" name="Title 2"/>
          <p:cNvSpPr>
            <a:spLocks noGrp="1"/>
          </p:cNvSpPr>
          <p:nvPr>
            <p:ph type="title"/>
          </p:nvPr>
        </p:nvSpPr>
        <p:spPr/>
        <p:txBody>
          <a:bodyPr/>
          <a:lstStyle/>
          <a:p>
            <a:r>
              <a:rPr lang="en-US" dirty="0" smtClean="0"/>
              <a:t>Common Roles and Responsibilities</a:t>
            </a:r>
            <a:endParaRPr lang="en-US" dirty="0"/>
          </a:p>
        </p:txBody>
      </p:sp>
      <p:sp>
        <p:nvSpPr>
          <p:cNvPr id="5" name="TextBox 4"/>
          <p:cNvSpPr txBox="1"/>
          <p:nvPr/>
        </p:nvSpPr>
        <p:spPr>
          <a:xfrm>
            <a:off x="11831911" y="5147622"/>
            <a:ext cx="969690" cy="646331"/>
          </a:xfrm>
          <a:prstGeom prst="rect">
            <a:avLst/>
          </a:prstGeom>
          <a:noFill/>
        </p:spPr>
        <p:txBody>
          <a:bodyPr wrap="square" rtlCol="0">
            <a:spAutoFit/>
          </a:bodyPr>
          <a:lstStyle/>
          <a:p>
            <a:pPr algn="ctr"/>
            <a:r>
              <a:rPr lang="en-US" sz="1200" dirty="0"/>
              <a:t>These roles could be combined</a:t>
            </a:r>
          </a:p>
        </p:txBody>
      </p:sp>
      <p:sp>
        <p:nvSpPr>
          <p:cNvPr id="7" name="Right Brace 6"/>
          <p:cNvSpPr/>
          <p:nvPr/>
        </p:nvSpPr>
        <p:spPr>
          <a:xfrm>
            <a:off x="11257752" y="4427397"/>
            <a:ext cx="497604" cy="2105246"/>
          </a:xfrm>
          <a:prstGeom prst="rightBrace">
            <a:avLst/>
          </a:prstGeom>
          <a:ln w="9525"/>
          <a:effectLst>
            <a:outerShdw blurRad="50800" dist="38100" dir="5400000" algn="t" rotWithShape="0">
              <a:prstClr val="black">
                <a:alpha val="40000"/>
              </a:prstClr>
            </a:outerShdw>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sz="2542" dirty="0"/>
          </a:p>
        </p:txBody>
      </p:sp>
    </p:spTree>
    <p:extLst>
      <p:ext uri="{BB962C8B-B14F-4D97-AF65-F5344CB8AC3E}">
        <p14:creationId xmlns:p14="http://schemas.microsoft.com/office/powerpoint/2010/main" val="31867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7311127" y="1813044"/>
            <a:ext cx="6649347" cy="4918269"/>
          </a:xfrm>
        </p:spPr>
        <p:txBody>
          <a:bodyPr/>
          <a:lstStyle/>
          <a:p>
            <a:pPr marL="457200" indent="-457200">
              <a:buFont typeface="Arial" charset="0"/>
              <a:buChar char="•"/>
            </a:pPr>
            <a:r>
              <a:rPr lang="en-US" dirty="0"/>
              <a:t>Sits at the crossroads </a:t>
            </a:r>
            <a:r>
              <a:rPr lang="en-US" dirty="0" smtClean="0"/>
              <a:t>of Business </a:t>
            </a:r>
            <a:r>
              <a:rPr lang="en-US" dirty="0"/>
              <a:t>and </a:t>
            </a:r>
            <a:r>
              <a:rPr lang="en-US" dirty="0" smtClean="0"/>
              <a:t>IT</a:t>
            </a:r>
            <a:endParaRPr lang="en-US" dirty="0"/>
          </a:p>
          <a:p>
            <a:pPr marL="457200" indent="-457200">
              <a:buFont typeface="Arial" charset="0"/>
              <a:buChar char="•"/>
            </a:pPr>
            <a:r>
              <a:rPr lang="en-US" dirty="0" smtClean="0"/>
              <a:t>Like a System Admin but scoped to a site for day-to-day administration</a:t>
            </a:r>
          </a:p>
          <a:p>
            <a:pPr marL="796925" lvl="1" indent="-457200">
              <a:buFont typeface="Arial" charset="0"/>
              <a:buChar char="•"/>
            </a:pPr>
            <a:r>
              <a:rPr lang="en-US" dirty="0" smtClean="0"/>
              <a:t>Delegates </a:t>
            </a:r>
            <a:r>
              <a:rPr lang="en-US" dirty="0"/>
              <a:t>responsibilities to people closer to the users in the </a:t>
            </a:r>
            <a:r>
              <a:rPr lang="en-US" dirty="0" smtClean="0"/>
              <a:t>site</a:t>
            </a:r>
          </a:p>
          <a:p>
            <a:pPr marL="796925" lvl="1" indent="-457200">
              <a:buFont typeface="Arial" charset="0"/>
              <a:buChar char="•"/>
            </a:pPr>
            <a:r>
              <a:rPr lang="en-US" dirty="0" smtClean="0"/>
              <a:t>Translates into </a:t>
            </a:r>
            <a:r>
              <a:rPr lang="en-US" dirty="0"/>
              <a:t>efficiency gains, competitive </a:t>
            </a:r>
            <a:r>
              <a:rPr lang="en-US" dirty="0" smtClean="0"/>
              <a:t>advantage, </a:t>
            </a:r>
            <a:r>
              <a:rPr lang="en-US" dirty="0"/>
              <a:t>and higher adoption rates</a:t>
            </a:r>
            <a:endParaRPr lang="en-US" dirty="0" smtClean="0"/>
          </a:p>
          <a:p>
            <a:pPr marL="457200" indent="-457200">
              <a:buFont typeface="Arial" charset="0"/>
              <a:buChar char="•"/>
            </a:pPr>
            <a:r>
              <a:rPr lang="en-US" dirty="0" smtClean="0"/>
              <a:t>By definition, manages:</a:t>
            </a:r>
          </a:p>
          <a:p>
            <a:pPr marL="796925" lvl="1" indent="-457200">
              <a:buFont typeface="Arial" charset="0"/>
              <a:buChar char="•"/>
            </a:pPr>
            <a:r>
              <a:rPr lang="en-US" dirty="0" smtClean="0"/>
              <a:t>Projects, Workbooks, Data Connections</a:t>
            </a:r>
          </a:p>
          <a:p>
            <a:pPr marL="796925" lvl="1" indent="-457200">
              <a:buFont typeface="Arial" charset="0"/>
              <a:buChar char="•"/>
            </a:pPr>
            <a:r>
              <a:rPr lang="en-US" dirty="0" smtClean="0"/>
              <a:t>Content Permissions</a:t>
            </a:r>
          </a:p>
          <a:p>
            <a:pPr marL="796925" lvl="1" indent="-457200">
              <a:buFont typeface="Arial" charset="0"/>
              <a:buChar char="•"/>
            </a:pPr>
            <a:r>
              <a:rPr lang="en-US" dirty="0" smtClean="0"/>
              <a:t>Groups and Users</a:t>
            </a:r>
          </a:p>
        </p:txBody>
      </p:sp>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63" b="1063"/>
          <a:stretch>
            <a:fillRect/>
          </a:stretch>
        </p:blipFill>
        <p:spPr>
          <a:xfrm>
            <a:off x="1008226" y="1512143"/>
            <a:ext cx="5467220" cy="5385189"/>
          </a:xfrm>
          <a:ln>
            <a:noFill/>
          </a:ln>
        </p:spPr>
      </p:pic>
      <p:sp>
        <p:nvSpPr>
          <p:cNvPr id="4" name="Text Placeholder 3"/>
          <p:cNvSpPr>
            <a:spLocks noGrp="1"/>
          </p:cNvSpPr>
          <p:nvPr>
            <p:ph type="body" sz="quarter" idx="12"/>
          </p:nvPr>
        </p:nvSpPr>
        <p:spPr/>
        <p:txBody>
          <a:bodyPr/>
          <a:lstStyle/>
          <a:p>
            <a:r>
              <a:rPr lang="en-US" dirty="0" smtClean="0"/>
              <a:t>What is a Site Admin?</a:t>
            </a:r>
            <a:endParaRPr lang="en-US" dirty="0"/>
          </a:p>
        </p:txBody>
      </p:sp>
      <p:sp>
        <p:nvSpPr>
          <p:cNvPr id="15" name="TextBox 14"/>
          <p:cNvSpPr txBox="1"/>
          <p:nvPr/>
        </p:nvSpPr>
        <p:spPr>
          <a:xfrm rot="21231523">
            <a:off x="2543641" y="2996588"/>
            <a:ext cx="2694969" cy="769441"/>
          </a:xfrm>
          <a:prstGeom prst="rect">
            <a:avLst/>
          </a:prstGeom>
          <a:noFill/>
        </p:spPr>
        <p:txBody>
          <a:bodyPr wrap="none" rtlCol="0">
            <a:spAutoFit/>
          </a:bodyPr>
          <a:lstStyle/>
          <a:p>
            <a:pPr defTabSz="1306221"/>
            <a:r>
              <a:rPr lang="en-US" sz="4400" b="1" dirty="0" smtClean="0">
                <a:solidFill>
                  <a:srgbClr val="666666"/>
                </a:solidFill>
                <a:latin typeface="Arial" charset="0"/>
                <a:ea typeface="Arial" charset="0"/>
                <a:cs typeface="Arial" charset="0"/>
              </a:rPr>
              <a:t>Business</a:t>
            </a:r>
            <a:endParaRPr lang="en-US" sz="4400" b="1" dirty="0">
              <a:solidFill>
                <a:srgbClr val="666666"/>
              </a:solidFill>
              <a:latin typeface="Arial" charset="0"/>
              <a:ea typeface="Arial" charset="0"/>
              <a:cs typeface="Arial" charset="0"/>
            </a:endParaRPr>
          </a:p>
        </p:txBody>
      </p:sp>
      <p:sp>
        <p:nvSpPr>
          <p:cNvPr id="16" name="TextBox 15"/>
          <p:cNvSpPr txBox="1"/>
          <p:nvPr/>
        </p:nvSpPr>
        <p:spPr>
          <a:xfrm>
            <a:off x="3398633" y="4266682"/>
            <a:ext cx="686406" cy="769441"/>
          </a:xfrm>
          <a:prstGeom prst="rect">
            <a:avLst/>
          </a:prstGeom>
          <a:noFill/>
        </p:spPr>
        <p:txBody>
          <a:bodyPr wrap="none" rtlCol="0">
            <a:spAutoFit/>
          </a:bodyPr>
          <a:lstStyle/>
          <a:p>
            <a:pPr defTabSz="1306221"/>
            <a:r>
              <a:rPr lang="en-US" sz="4400" b="1" dirty="0" smtClean="0">
                <a:solidFill>
                  <a:srgbClr val="666666"/>
                </a:solidFill>
                <a:latin typeface="Arial" charset="0"/>
                <a:ea typeface="Arial" charset="0"/>
                <a:cs typeface="Arial" charset="0"/>
              </a:rPr>
              <a:t>IT</a:t>
            </a:r>
            <a:endParaRPr lang="en-US" sz="4400" b="1" dirty="0">
              <a:solidFill>
                <a:srgbClr val="666666"/>
              </a:solidFill>
              <a:latin typeface="Arial" charset="0"/>
              <a:ea typeface="Arial" charset="0"/>
              <a:cs typeface="Arial" charset="0"/>
            </a:endParaRPr>
          </a:p>
        </p:txBody>
      </p:sp>
    </p:spTree>
    <p:extLst>
      <p:ext uri="{BB962C8B-B14F-4D97-AF65-F5344CB8AC3E}">
        <p14:creationId xmlns:p14="http://schemas.microsoft.com/office/powerpoint/2010/main" val="182771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686655" y="1813042"/>
            <a:ext cx="13273820" cy="3877985"/>
          </a:xfrm>
        </p:spPr>
        <p:txBody>
          <a:bodyPr/>
          <a:lstStyle/>
          <a:p>
            <a:r>
              <a:rPr lang="en-US" dirty="0" smtClean="0"/>
              <a:t>Could be Business or IT and trained to </a:t>
            </a:r>
            <a:r>
              <a:rPr lang="en-US" b="1" u="sng" dirty="0" smtClean="0"/>
              <a:t>understand and actively contribute to</a:t>
            </a:r>
            <a:r>
              <a:rPr lang="en-US" dirty="0" smtClean="0"/>
              <a:t>:</a:t>
            </a:r>
          </a:p>
          <a:p>
            <a:pPr lvl="1"/>
            <a:r>
              <a:rPr lang="en-US" dirty="0"/>
              <a:t>Governance policies, procedures, </a:t>
            </a:r>
            <a:r>
              <a:rPr lang="en-US" dirty="0" smtClean="0"/>
              <a:t>and risk management</a:t>
            </a:r>
          </a:p>
          <a:p>
            <a:pPr lvl="1"/>
            <a:r>
              <a:rPr lang="en-US" dirty="0" smtClean="0"/>
              <a:t>Ongoing education and on-demand support</a:t>
            </a:r>
          </a:p>
          <a:p>
            <a:pPr lvl="1"/>
            <a:r>
              <a:rPr lang="en-US" dirty="0" smtClean="0"/>
              <a:t>Adoption </a:t>
            </a:r>
            <a:r>
              <a:rPr lang="en-US" dirty="0"/>
              <a:t>and </a:t>
            </a:r>
            <a:r>
              <a:rPr lang="en-US" dirty="0" smtClean="0"/>
              <a:t>collaboration</a:t>
            </a:r>
          </a:p>
          <a:p>
            <a:r>
              <a:rPr lang="en-US" dirty="0" smtClean="0"/>
              <a:t>Supports sustainable growth of self-service analytics</a:t>
            </a:r>
            <a:endParaRPr lang="en-US" dirty="0"/>
          </a:p>
          <a:p>
            <a:endParaRPr lang="en-US" dirty="0" smtClean="0"/>
          </a:p>
          <a:p>
            <a:endParaRPr lang="en-US" dirty="0"/>
          </a:p>
          <a:p>
            <a:endParaRPr lang="en-US" dirty="0"/>
          </a:p>
        </p:txBody>
      </p:sp>
      <p:sp>
        <p:nvSpPr>
          <p:cNvPr id="3" name="Text Placeholder 2"/>
          <p:cNvSpPr>
            <a:spLocks noGrp="1"/>
          </p:cNvSpPr>
          <p:nvPr>
            <p:ph type="body" sz="quarter" idx="12"/>
          </p:nvPr>
        </p:nvSpPr>
        <p:spPr/>
        <p:txBody>
          <a:bodyPr/>
          <a:lstStyle/>
          <a:p>
            <a:r>
              <a:rPr lang="en-US" dirty="0" smtClean="0"/>
              <a:t>Who is a Site Admin?</a:t>
            </a:r>
            <a:endParaRPr lang="en-US" dirty="0"/>
          </a:p>
        </p:txBody>
      </p:sp>
      <p:sp>
        <p:nvSpPr>
          <p:cNvPr id="4" name="Rectangle 3"/>
          <p:cNvSpPr/>
          <p:nvPr/>
        </p:nvSpPr>
        <p:spPr>
          <a:xfrm>
            <a:off x="2876880" y="4095515"/>
            <a:ext cx="8893369" cy="4272306"/>
          </a:xfrm>
          <a:prstGeom prst="rect">
            <a:avLst/>
          </a:prstGeom>
          <a:blipFill dpi="0" rotWithShape="1">
            <a:blip r:embed="rId3">
              <a:alphaModFix amt="8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221"/>
            <a:endParaRPr lang="en-US" sz="2600">
              <a:solidFill>
                <a:prstClr val="white"/>
              </a:solidFill>
            </a:endParaRPr>
          </a:p>
        </p:txBody>
      </p:sp>
    </p:spTree>
    <p:extLst>
      <p:ext uri="{BB962C8B-B14F-4D97-AF65-F5344CB8AC3E}">
        <p14:creationId xmlns:p14="http://schemas.microsoft.com/office/powerpoint/2010/main" val="16420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Site Admin Responsibilities</a:t>
            </a:r>
            <a:endParaRPr lang="en-US" dirty="0"/>
          </a:p>
        </p:txBody>
      </p:sp>
      <p:grpSp>
        <p:nvGrpSpPr>
          <p:cNvPr id="2" name="Group 1"/>
          <p:cNvGrpSpPr/>
          <p:nvPr/>
        </p:nvGrpSpPr>
        <p:grpSpPr>
          <a:xfrm>
            <a:off x="693803" y="1830044"/>
            <a:ext cx="4108079" cy="4692253"/>
            <a:chOff x="693803" y="1830044"/>
            <a:chExt cx="4108079" cy="4692253"/>
          </a:xfrm>
        </p:grpSpPr>
        <p:grpSp>
          <p:nvGrpSpPr>
            <p:cNvPr id="16" name="Group 15"/>
            <p:cNvGrpSpPr/>
            <p:nvPr/>
          </p:nvGrpSpPr>
          <p:grpSpPr>
            <a:xfrm>
              <a:off x="693803" y="1830044"/>
              <a:ext cx="4108079" cy="4692253"/>
              <a:chOff x="693803" y="1830044"/>
              <a:chExt cx="4108079" cy="4692253"/>
            </a:xfrm>
          </p:grpSpPr>
          <p:grpSp>
            <p:nvGrpSpPr>
              <p:cNvPr id="11" name="Group 10"/>
              <p:cNvGrpSpPr/>
              <p:nvPr/>
            </p:nvGrpSpPr>
            <p:grpSpPr>
              <a:xfrm>
                <a:off x="693803" y="2329105"/>
                <a:ext cx="4108079" cy="4193192"/>
                <a:chOff x="691381" y="2176705"/>
                <a:chExt cx="4108079" cy="4193192"/>
              </a:xfrm>
            </p:grpSpPr>
            <p:sp>
              <p:nvSpPr>
                <p:cNvPr id="49" name="Rectangle 48"/>
                <p:cNvSpPr/>
                <p:nvPr/>
              </p:nvSpPr>
              <p:spPr>
                <a:xfrm>
                  <a:off x="693803" y="2176705"/>
                  <a:ext cx="4105657" cy="3425721"/>
                </a:xfrm>
                <a:prstGeom prst="rect">
                  <a:avLst/>
                </a:prstGeom>
                <a:solidFill>
                  <a:schemeClr val="bg1">
                    <a:lumMod val="85000"/>
                    <a:alpha val="5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endParaRPr lang="en-US" sz="1600" dirty="0">
                    <a:solidFill>
                      <a:prstClr val="white"/>
                    </a:solidFill>
                    <a:ea typeface="Gill Sans" charset="0"/>
                    <a:cs typeface="Gill Sans" charset="0"/>
                  </a:endParaRPr>
                </a:p>
              </p:txBody>
            </p:sp>
            <p:sp>
              <p:nvSpPr>
                <p:cNvPr id="50" name="Rectangle 49"/>
                <p:cNvSpPr/>
                <p:nvPr/>
              </p:nvSpPr>
              <p:spPr>
                <a:xfrm>
                  <a:off x="691381" y="5603048"/>
                  <a:ext cx="4105657" cy="766849"/>
                </a:xfrm>
                <a:prstGeom prst="rect">
                  <a:avLst/>
                </a:prstGeom>
                <a:solidFill>
                  <a:schemeClr val="accent5">
                    <a:alpha val="65000"/>
                  </a:schemeClr>
                </a:solidFill>
                <a:ln>
                  <a:solidFill>
                    <a:schemeClr val="accent5"/>
                  </a:solidFill>
                </a:ln>
                <a:effectLst>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r>
                    <a:rPr lang="en-US" sz="4000" b="1" dirty="0" smtClean="0">
                      <a:solidFill>
                        <a:prstClr val="white">
                          <a:lumMod val="85000"/>
                        </a:prstClr>
                      </a:solidFill>
                      <a:ea typeface="Gill Sans Light" charset="0"/>
                      <a:cs typeface="Gill Sans Light" charset="0"/>
                    </a:rPr>
                    <a:t>MANAGE</a:t>
                  </a:r>
                  <a:endParaRPr lang="en-US" sz="1300" b="1" dirty="0">
                    <a:solidFill>
                      <a:prstClr val="white"/>
                    </a:solidFill>
                    <a:ea typeface="Gill Sans" charset="0"/>
                    <a:cs typeface="Gill Sans" charset="0"/>
                  </a:endParaRPr>
                </a:p>
              </p:txBody>
            </p:sp>
          </p:grpSp>
          <p:grpSp>
            <p:nvGrpSpPr>
              <p:cNvPr id="9" name="Group 8"/>
              <p:cNvGrpSpPr/>
              <p:nvPr/>
            </p:nvGrpSpPr>
            <p:grpSpPr>
              <a:xfrm>
                <a:off x="2228819" y="1830044"/>
                <a:ext cx="1035624" cy="1039899"/>
                <a:chOff x="469765" y="1658958"/>
                <a:chExt cx="1035624" cy="1039899"/>
              </a:xfrm>
            </p:grpSpPr>
            <p:sp>
              <p:nvSpPr>
                <p:cNvPr id="4" name="Rectangle 3"/>
                <p:cNvSpPr/>
                <p:nvPr/>
              </p:nvSpPr>
              <p:spPr>
                <a:xfrm rot="18900000">
                  <a:off x="469765" y="1658958"/>
                  <a:ext cx="1035624" cy="1035624"/>
                </a:xfrm>
                <a:prstGeom prst="rect">
                  <a:avLst/>
                </a:prstGeom>
                <a:solidFill>
                  <a:schemeClr val="bg2"/>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221"/>
                  <a:endParaRPr lang="en-US" sz="2600">
                    <a:solidFill>
                      <a:prstClr val="white"/>
                    </a:solidFill>
                  </a:endParaRPr>
                </a:p>
              </p:txBody>
            </p:sp>
            <p:pic>
              <p:nvPicPr>
                <p:cNvPr id="47" name="Picture 46"/>
                <p:cNvPicPr>
                  <a:picLocks noChangeAspect="1"/>
                </p:cNvPicPr>
                <p:nvPr/>
              </p:nvPicPr>
              <p:blipFill rotWithShape="1">
                <a:blip r:embed="rId2" cstate="screen">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rot="5400000">
                  <a:off x="537538" y="1829469"/>
                  <a:ext cx="963206" cy="775570"/>
                </a:xfrm>
                <a:prstGeom prst="rect">
                  <a:avLst/>
                </a:prstGeom>
              </p:spPr>
            </p:pic>
          </p:grpSp>
        </p:grpSp>
        <p:sp>
          <p:nvSpPr>
            <p:cNvPr id="65" name="Rectangle 64"/>
            <p:cNvSpPr/>
            <p:nvPr/>
          </p:nvSpPr>
          <p:spPr>
            <a:xfrm>
              <a:off x="1098435" y="3292311"/>
              <a:ext cx="3296392" cy="2123658"/>
            </a:xfrm>
            <a:prstGeom prst="rect">
              <a:avLst/>
            </a:prstGeom>
          </p:spPr>
          <p:txBody>
            <a:bodyPr wrap="square">
              <a:spAutoFit/>
            </a:bodyPr>
            <a:lstStyle/>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Site Organization</a:t>
              </a:r>
            </a:p>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Content Publishing</a:t>
              </a:r>
            </a:p>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Groups + Users</a:t>
              </a:r>
            </a:p>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Permissions</a:t>
              </a:r>
            </a:p>
          </p:txBody>
        </p:sp>
      </p:grpSp>
      <p:grpSp>
        <p:nvGrpSpPr>
          <p:cNvPr id="5" name="Group 4"/>
          <p:cNvGrpSpPr/>
          <p:nvPr/>
        </p:nvGrpSpPr>
        <p:grpSpPr>
          <a:xfrm>
            <a:off x="5331318" y="1821099"/>
            <a:ext cx="4108079" cy="4701198"/>
            <a:chOff x="5331318" y="1821099"/>
            <a:chExt cx="4108079" cy="4701198"/>
          </a:xfrm>
        </p:grpSpPr>
        <p:grpSp>
          <p:nvGrpSpPr>
            <p:cNvPr id="17" name="Group 16"/>
            <p:cNvGrpSpPr/>
            <p:nvPr/>
          </p:nvGrpSpPr>
          <p:grpSpPr>
            <a:xfrm>
              <a:off x="5331318" y="1821099"/>
              <a:ext cx="4108079" cy="4701198"/>
              <a:chOff x="5331318" y="1821099"/>
              <a:chExt cx="4108079" cy="4701198"/>
            </a:xfrm>
          </p:grpSpPr>
          <p:grpSp>
            <p:nvGrpSpPr>
              <p:cNvPr id="61" name="Group 60"/>
              <p:cNvGrpSpPr/>
              <p:nvPr/>
            </p:nvGrpSpPr>
            <p:grpSpPr>
              <a:xfrm>
                <a:off x="5331318" y="2329105"/>
                <a:ext cx="4108079" cy="4193192"/>
                <a:chOff x="691381" y="2176705"/>
                <a:chExt cx="4108079" cy="4193192"/>
              </a:xfrm>
            </p:grpSpPr>
            <p:sp>
              <p:nvSpPr>
                <p:cNvPr id="62" name="Rectangle 61"/>
                <p:cNvSpPr/>
                <p:nvPr/>
              </p:nvSpPr>
              <p:spPr>
                <a:xfrm>
                  <a:off x="693803" y="2176705"/>
                  <a:ext cx="4105657" cy="3425721"/>
                </a:xfrm>
                <a:prstGeom prst="rect">
                  <a:avLst/>
                </a:prstGeom>
                <a:solidFill>
                  <a:schemeClr val="bg1">
                    <a:lumMod val="85000"/>
                    <a:alpha val="5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endParaRPr lang="en-US" sz="1600" dirty="0">
                    <a:solidFill>
                      <a:prstClr val="white"/>
                    </a:solidFill>
                    <a:ea typeface="Gill Sans" charset="0"/>
                    <a:cs typeface="Gill Sans" charset="0"/>
                  </a:endParaRPr>
                </a:p>
              </p:txBody>
            </p:sp>
            <p:sp>
              <p:nvSpPr>
                <p:cNvPr id="63" name="Rectangle 62"/>
                <p:cNvSpPr/>
                <p:nvPr/>
              </p:nvSpPr>
              <p:spPr>
                <a:xfrm>
                  <a:off x="691381" y="5603048"/>
                  <a:ext cx="4108079" cy="766849"/>
                </a:xfrm>
                <a:prstGeom prst="rect">
                  <a:avLst/>
                </a:prstGeom>
                <a:solidFill>
                  <a:schemeClr val="accent5">
                    <a:alpha val="65000"/>
                  </a:schemeClr>
                </a:solidFill>
                <a:ln>
                  <a:solidFill>
                    <a:schemeClr val="accent5"/>
                  </a:solidFill>
                </a:ln>
                <a:effectLst>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r>
                    <a:rPr lang="en-US" sz="4000" b="1" dirty="0" smtClean="0">
                      <a:solidFill>
                        <a:prstClr val="white">
                          <a:lumMod val="85000"/>
                        </a:prstClr>
                      </a:solidFill>
                      <a:ea typeface="Gill Sans Light" charset="0"/>
                      <a:cs typeface="Gill Sans Light" charset="0"/>
                    </a:rPr>
                    <a:t>MONITOR</a:t>
                  </a:r>
                  <a:endParaRPr lang="en-US" sz="1300" b="1" dirty="0">
                    <a:solidFill>
                      <a:prstClr val="white"/>
                    </a:solidFill>
                    <a:ea typeface="Gill Sans" charset="0"/>
                    <a:cs typeface="Gill Sans" charset="0"/>
                  </a:endParaRPr>
                </a:p>
              </p:txBody>
            </p:sp>
          </p:grpSp>
          <p:grpSp>
            <p:nvGrpSpPr>
              <p:cNvPr id="10" name="Group 9"/>
              <p:cNvGrpSpPr/>
              <p:nvPr/>
            </p:nvGrpSpPr>
            <p:grpSpPr>
              <a:xfrm>
                <a:off x="6808115" y="1821099"/>
                <a:ext cx="1035624" cy="1035624"/>
                <a:chOff x="4995475" y="1636708"/>
                <a:chExt cx="1035624" cy="1035624"/>
              </a:xfrm>
            </p:grpSpPr>
            <p:sp>
              <p:nvSpPr>
                <p:cNvPr id="56" name="Rectangle 55"/>
                <p:cNvSpPr/>
                <p:nvPr/>
              </p:nvSpPr>
              <p:spPr>
                <a:xfrm rot="18900000">
                  <a:off x="4995475" y="1636708"/>
                  <a:ext cx="1035624" cy="1035624"/>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221"/>
                  <a:endParaRPr lang="en-US" sz="2600">
                    <a:solidFill>
                      <a:prstClr val="white"/>
                    </a:solidFill>
                  </a:endParaRPr>
                </a:p>
              </p:txBody>
            </p:sp>
            <p:pic>
              <p:nvPicPr>
                <p:cNvPr id="28" name="Picture 27"/>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163688" y="1863867"/>
                  <a:ext cx="748374" cy="581305"/>
                </a:xfrm>
                <a:prstGeom prst="rect">
                  <a:avLst/>
                </a:prstGeom>
              </p:spPr>
            </p:pic>
          </p:grpSp>
        </p:grpSp>
        <p:sp>
          <p:nvSpPr>
            <p:cNvPr id="66" name="Rectangle 65"/>
            <p:cNvSpPr/>
            <p:nvPr/>
          </p:nvSpPr>
          <p:spPr>
            <a:xfrm>
              <a:off x="6063060" y="3292311"/>
              <a:ext cx="2525734" cy="2123658"/>
            </a:xfrm>
            <a:prstGeom prst="rect">
              <a:avLst/>
            </a:prstGeom>
          </p:spPr>
          <p:txBody>
            <a:bodyPr wrap="square">
              <a:spAutoFit/>
            </a:bodyPr>
            <a:lstStyle/>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Utilization</a:t>
              </a:r>
            </a:p>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Adoption</a:t>
              </a:r>
              <a:endParaRPr lang="en-US" sz="2800" dirty="0">
                <a:solidFill>
                  <a:srgbClr val="666666"/>
                </a:solidFill>
                <a:ea typeface="Gill Sans Light" charset="0"/>
                <a:cs typeface="Gill Sans Light" charset="0"/>
              </a:endParaRPr>
            </a:p>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Performance</a:t>
              </a:r>
            </a:p>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Compliance</a:t>
              </a:r>
            </a:p>
          </p:txBody>
        </p:sp>
      </p:grpSp>
      <p:grpSp>
        <p:nvGrpSpPr>
          <p:cNvPr id="6" name="Group 5"/>
          <p:cNvGrpSpPr/>
          <p:nvPr/>
        </p:nvGrpSpPr>
        <p:grpSpPr>
          <a:xfrm>
            <a:off x="9971255" y="1815557"/>
            <a:ext cx="4108079" cy="4706740"/>
            <a:chOff x="9971255" y="1815557"/>
            <a:chExt cx="4108079" cy="4706740"/>
          </a:xfrm>
        </p:grpSpPr>
        <p:grpSp>
          <p:nvGrpSpPr>
            <p:cNvPr id="18" name="Group 17"/>
            <p:cNvGrpSpPr/>
            <p:nvPr/>
          </p:nvGrpSpPr>
          <p:grpSpPr>
            <a:xfrm>
              <a:off x="9971255" y="1815557"/>
              <a:ext cx="4108079" cy="4706740"/>
              <a:chOff x="9971255" y="1815557"/>
              <a:chExt cx="4108079" cy="4706740"/>
            </a:xfrm>
          </p:grpSpPr>
          <p:grpSp>
            <p:nvGrpSpPr>
              <p:cNvPr id="58" name="Group 57"/>
              <p:cNvGrpSpPr/>
              <p:nvPr/>
            </p:nvGrpSpPr>
            <p:grpSpPr>
              <a:xfrm>
                <a:off x="9971255" y="2329105"/>
                <a:ext cx="4108079" cy="4193192"/>
                <a:chOff x="691381" y="2176705"/>
                <a:chExt cx="4108079" cy="4193192"/>
              </a:xfrm>
            </p:grpSpPr>
            <p:sp>
              <p:nvSpPr>
                <p:cNvPr id="59" name="Rectangle 58"/>
                <p:cNvSpPr/>
                <p:nvPr/>
              </p:nvSpPr>
              <p:spPr>
                <a:xfrm>
                  <a:off x="693803" y="2176705"/>
                  <a:ext cx="4105657" cy="3425721"/>
                </a:xfrm>
                <a:prstGeom prst="rect">
                  <a:avLst/>
                </a:prstGeom>
                <a:solidFill>
                  <a:schemeClr val="bg1">
                    <a:lumMod val="85000"/>
                    <a:alpha val="5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endParaRPr lang="en-US" sz="1600" dirty="0">
                    <a:solidFill>
                      <a:prstClr val="white"/>
                    </a:solidFill>
                    <a:ea typeface="Gill Sans" charset="0"/>
                    <a:cs typeface="Gill Sans" charset="0"/>
                  </a:endParaRPr>
                </a:p>
              </p:txBody>
            </p:sp>
            <p:sp>
              <p:nvSpPr>
                <p:cNvPr id="60" name="Rectangle 59"/>
                <p:cNvSpPr/>
                <p:nvPr/>
              </p:nvSpPr>
              <p:spPr>
                <a:xfrm>
                  <a:off x="691381" y="5603048"/>
                  <a:ext cx="4108079" cy="766849"/>
                </a:xfrm>
                <a:prstGeom prst="rect">
                  <a:avLst/>
                </a:prstGeom>
                <a:solidFill>
                  <a:schemeClr val="accent5">
                    <a:alpha val="65000"/>
                  </a:schemeClr>
                </a:solidFill>
                <a:ln>
                  <a:solidFill>
                    <a:schemeClr val="accent5"/>
                  </a:solidFill>
                </a:ln>
                <a:effectLst>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r>
                    <a:rPr lang="en-US" sz="4000" b="1" dirty="0" smtClean="0">
                      <a:solidFill>
                        <a:prstClr val="white">
                          <a:lumMod val="85000"/>
                        </a:prstClr>
                      </a:solidFill>
                      <a:ea typeface="Gill Sans Light" charset="0"/>
                      <a:cs typeface="Gill Sans Light" charset="0"/>
                    </a:rPr>
                    <a:t>MAINTAIN</a:t>
                  </a:r>
                  <a:endParaRPr lang="en-US" sz="1300" b="1" dirty="0">
                    <a:solidFill>
                      <a:prstClr val="white"/>
                    </a:solidFill>
                    <a:ea typeface="Gill Sans" charset="0"/>
                    <a:cs typeface="Gill Sans" charset="0"/>
                  </a:endParaRPr>
                </a:p>
              </p:txBody>
            </p:sp>
          </p:grpSp>
          <p:grpSp>
            <p:nvGrpSpPr>
              <p:cNvPr id="7" name="Group 6"/>
              <p:cNvGrpSpPr/>
              <p:nvPr/>
            </p:nvGrpSpPr>
            <p:grpSpPr>
              <a:xfrm>
                <a:off x="11506271" y="1815557"/>
                <a:ext cx="1035624" cy="1035624"/>
                <a:chOff x="5769354" y="1344145"/>
                <a:chExt cx="1035624" cy="1035624"/>
              </a:xfrm>
            </p:grpSpPr>
            <p:sp>
              <p:nvSpPr>
                <p:cNvPr id="57" name="Rectangle 56"/>
                <p:cNvSpPr/>
                <p:nvPr/>
              </p:nvSpPr>
              <p:spPr>
                <a:xfrm rot="18900000">
                  <a:off x="5769354" y="1344145"/>
                  <a:ext cx="1035624" cy="1035624"/>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221"/>
                  <a:endParaRPr lang="en-US" sz="2600">
                    <a:solidFill>
                      <a:prstClr val="white"/>
                    </a:solidFill>
                  </a:endParaRPr>
                </a:p>
              </p:txBody>
            </p:sp>
            <p:pic>
              <p:nvPicPr>
                <p:cNvPr id="55" name="Picture 54"/>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907086" y="1554337"/>
                  <a:ext cx="737405" cy="652562"/>
                </a:xfrm>
                <a:prstGeom prst="rect">
                  <a:avLst/>
                </a:prstGeom>
              </p:spPr>
            </p:pic>
          </p:grpSp>
        </p:grpSp>
        <p:sp>
          <p:nvSpPr>
            <p:cNvPr id="67" name="Rectangle 66"/>
            <p:cNvSpPr/>
            <p:nvPr/>
          </p:nvSpPr>
          <p:spPr>
            <a:xfrm>
              <a:off x="10703598" y="3292311"/>
              <a:ext cx="2640969" cy="2123658"/>
            </a:xfrm>
            <a:prstGeom prst="rect">
              <a:avLst/>
            </a:prstGeom>
          </p:spPr>
          <p:txBody>
            <a:bodyPr wrap="square">
              <a:spAutoFit/>
            </a:bodyPr>
            <a:lstStyle/>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Content</a:t>
              </a:r>
            </a:p>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Data Strategy</a:t>
              </a:r>
            </a:p>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Schedules</a:t>
              </a:r>
            </a:p>
            <a:p>
              <a:pPr marL="380990" indent="-380990" defTabSz="1306221">
                <a:spcAft>
                  <a:spcPts val="800"/>
                </a:spcAft>
                <a:buClr>
                  <a:srgbClr val="FF9900"/>
                </a:buClr>
                <a:buFont typeface="Arial" charset="0"/>
                <a:buChar char="•"/>
              </a:pPr>
              <a:r>
                <a:rPr lang="en-US" sz="2800" dirty="0" smtClean="0">
                  <a:solidFill>
                    <a:srgbClr val="666666"/>
                  </a:solidFill>
                  <a:ea typeface="Gill Sans Light" charset="0"/>
                  <a:cs typeface="Gill Sans Light" charset="0"/>
                </a:rPr>
                <a:t>Community</a:t>
              </a:r>
            </a:p>
          </p:txBody>
        </p:sp>
      </p:grpSp>
    </p:spTree>
    <p:extLst>
      <p:ext uri="{BB962C8B-B14F-4D97-AF65-F5344CB8AC3E}">
        <p14:creationId xmlns:p14="http://schemas.microsoft.com/office/powerpoint/2010/main" val="15182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744538" y="1822506"/>
          <a:ext cx="13215936" cy="5032706"/>
        </p:xfrm>
        <a:graphic>
          <a:graphicData uri="http://schemas.openxmlformats.org/drawingml/2006/table">
            <a:tbl>
              <a:tblPr firstRow="1" bandRow="1">
                <a:tableStyleId>{5C22544A-7EE6-4342-B048-85BDC9FD1C3A}</a:tableStyleId>
              </a:tblPr>
              <a:tblGrid>
                <a:gridCol w="3303984"/>
                <a:gridCol w="3303984"/>
                <a:gridCol w="3303984"/>
                <a:gridCol w="3303984"/>
              </a:tblGrid>
              <a:tr h="718958">
                <a:tc>
                  <a:txBody>
                    <a:bodyPr/>
                    <a:lstStyle/>
                    <a:p>
                      <a:r>
                        <a:rPr lang="en-US" sz="2800" b="0" i="0" dirty="0" smtClean="0">
                          <a:gradFill>
                            <a:gsLst>
                              <a:gs pos="2917">
                                <a:schemeClr val="bg1"/>
                              </a:gs>
                              <a:gs pos="30000">
                                <a:schemeClr val="bg1"/>
                              </a:gs>
                            </a:gsLst>
                            <a:lin ang="5400000" scaled="0"/>
                          </a:gradFill>
                          <a:latin typeface="Gill Sans MT"/>
                          <a:cs typeface="Gill Sans MT"/>
                        </a:rPr>
                        <a:t>Site Organization</a:t>
                      </a:r>
                      <a:endParaRPr lang="en-US" sz="2800" b="0" i="0" dirty="0">
                        <a:gradFill>
                          <a:gsLst>
                            <a:gs pos="2917">
                              <a:schemeClr val="bg1"/>
                            </a:gs>
                            <a:gs pos="30000">
                              <a:schemeClr val="bg1"/>
                            </a:gs>
                          </a:gsLst>
                          <a:lin ang="5400000" scaled="0"/>
                        </a:gradFill>
                        <a:latin typeface="Gill Sans MT"/>
                        <a:cs typeface="Gill Sans MT"/>
                      </a:endParaRPr>
                    </a:p>
                  </a:txBody>
                  <a:tcPr marL="171834" marR="171834" marT="42958" marB="42958" anchor="ctr">
                    <a:lnB w="38100" cmpd="sng">
                      <a:noFill/>
                    </a:lnB>
                    <a:solidFill>
                      <a:srgbClr val="4C4C4C"/>
                    </a:solidFill>
                  </a:tcPr>
                </a:tc>
                <a:tc>
                  <a:txBody>
                    <a:bodyPr/>
                    <a:lstStyle/>
                    <a:p>
                      <a:r>
                        <a:rPr lang="en-US" sz="2800" b="0" i="0" dirty="0" smtClean="0">
                          <a:gradFill>
                            <a:gsLst>
                              <a:gs pos="2917">
                                <a:schemeClr val="bg1"/>
                              </a:gs>
                              <a:gs pos="30000">
                                <a:schemeClr val="bg1"/>
                              </a:gs>
                            </a:gsLst>
                            <a:lin ang="5400000" scaled="0"/>
                          </a:gradFill>
                          <a:latin typeface="Gill Sans MT"/>
                          <a:cs typeface="Gill Sans MT"/>
                        </a:rPr>
                        <a:t>Content Publishing</a:t>
                      </a:r>
                      <a:endParaRPr lang="en-US" sz="2800" b="0" i="0" dirty="0">
                        <a:gradFill>
                          <a:gsLst>
                            <a:gs pos="2917">
                              <a:schemeClr val="bg1"/>
                            </a:gs>
                            <a:gs pos="30000">
                              <a:schemeClr val="bg1"/>
                            </a:gs>
                          </a:gsLst>
                          <a:lin ang="5400000" scaled="0"/>
                        </a:gradFill>
                        <a:latin typeface="Gill Sans MT"/>
                        <a:cs typeface="Gill Sans MT"/>
                      </a:endParaRPr>
                    </a:p>
                  </a:txBody>
                  <a:tcPr marL="171834" marR="171834" marT="42958" marB="42958" anchor="ctr">
                    <a:lnB w="38100" cmpd="sng">
                      <a:noFill/>
                    </a:lnB>
                    <a:solidFill>
                      <a:srgbClr val="4C4C4C"/>
                    </a:solidFill>
                  </a:tcPr>
                </a:tc>
                <a:tc>
                  <a:txBody>
                    <a:bodyPr/>
                    <a:lstStyle/>
                    <a:p>
                      <a:r>
                        <a:rPr lang="en-US" sz="2800" b="0" i="0" dirty="0" smtClean="0">
                          <a:solidFill>
                            <a:schemeClr val="bg2"/>
                          </a:solidFill>
                          <a:latin typeface="Gill Sans MT"/>
                          <a:cs typeface="Gill Sans MT"/>
                        </a:rPr>
                        <a:t>Groups + Users</a:t>
                      </a:r>
                      <a:endParaRPr lang="en-US" sz="2800" b="0" i="0" dirty="0">
                        <a:solidFill>
                          <a:schemeClr val="bg2"/>
                        </a:solidFill>
                        <a:latin typeface="Gill Sans MT"/>
                        <a:cs typeface="Gill Sans MT"/>
                      </a:endParaRPr>
                    </a:p>
                  </a:txBody>
                  <a:tcPr marL="171834" marR="171834" marT="42958" marB="42958" anchor="ctr">
                    <a:lnB w="38100" cmpd="sng">
                      <a:noFill/>
                    </a:lnB>
                    <a:solidFill>
                      <a:srgbClr val="4C4C4C"/>
                    </a:solidFill>
                  </a:tcPr>
                </a:tc>
                <a:tc>
                  <a:txBody>
                    <a:bodyPr/>
                    <a:lstStyle/>
                    <a:p>
                      <a:r>
                        <a:rPr lang="en-US" sz="2800" b="0" i="0" dirty="0" smtClean="0">
                          <a:solidFill>
                            <a:schemeClr val="bg1"/>
                          </a:solidFill>
                          <a:latin typeface="Gill Sans MT"/>
                          <a:cs typeface="Gill Sans MT"/>
                        </a:rPr>
                        <a:t>Permissions</a:t>
                      </a:r>
                      <a:endParaRPr lang="en-US" sz="2800" b="0" i="0" dirty="0">
                        <a:solidFill>
                          <a:schemeClr val="bg1"/>
                        </a:solidFill>
                        <a:latin typeface="Gill Sans MT"/>
                        <a:cs typeface="Gill Sans MT"/>
                      </a:endParaRPr>
                    </a:p>
                  </a:txBody>
                  <a:tcPr marL="171834" marR="171834" marT="42958" marB="42958" anchor="ctr">
                    <a:lnB w="38100" cmpd="sng">
                      <a:noFill/>
                    </a:lnB>
                    <a:solidFill>
                      <a:srgbClr val="4C4C4C"/>
                    </a:solidFill>
                  </a:tcPr>
                </a:tc>
              </a:tr>
              <a:tr h="718958">
                <a:tc>
                  <a:txBody>
                    <a:bodyPr/>
                    <a:lstStyle/>
                    <a:p>
                      <a:r>
                        <a:rPr lang="en-US" sz="2400" dirty="0" smtClean="0">
                          <a:solidFill>
                            <a:schemeClr val="accent5"/>
                          </a:solidFill>
                          <a:latin typeface="Gill Sans MT"/>
                        </a:rPr>
                        <a:t>Projects</a:t>
                      </a:r>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400" kern="1200" dirty="0" smtClean="0">
                          <a:solidFill>
                            <a:schemeClr val="accent5"/>
                          </a:solidFill>
                          <a:latin typeface="Gill Sans MT"/>
                          <a:ea typeface="+mn-ea"/>
                          <a:cs typeface="+mn-cs"/>
                        </a:rPr>
                        <a:t>Naming</a:t>
                      </a:r>
                      <a:r>
                        <a:rPr lang="en-US" sz="2400" dirty="0" smtClean="0"/>
                        <a:t> </a:t>
                      </a:r>
                      <a:r>
                        <a:rPr lang="en-US" sz="2400" kern="1200" dirty="0" smtClean="0">
                          <a:solidFill>
                            <a:schemeClr val="accent5"/>
                          </a:solidFill>
                          <a:latin typeface="Gill Sans MT"/>
                          <a:ea typeface="+mn-ea"/>
                          <a:cs typeface="+mn-cs"/>
                        </a:rPr>
                        <a:t>Conventions</a:t>
                      </a:r>
                      <a:endParaRPr lang="en-US" sz="2400" kern="1200" dirty="0">
                        <a:solidFill>
                          <a:schemeClr val="accent5"/>
                        </a:solidFill>
                        <a:latin typeface="Gill Sans MT"/>
                        <a:ea typeface="+mn-ea"/>
                        <a:cs typeface="+mn-cs"/>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Group</a:t>
                      </a:r>
                      <a:r>
                        <a:rPr lang="en-US" sz="2400" baseline="0" dirty="0" smtClean="0">
                          <a:solidFill>
                            <a:schemeClr val="accent5"/>
                          </a:solidFill>
                          <a:latin typeface="Gill Sans MT"/>
                        </a:rPr>
                        <a:t> Membership</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Project-Based</a:t>
                      </a:r>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r>
              <a:tr h="718958">
                <a:tc>
                  <a:txBody>
                    <a:bodyPr/>
                    <a:lstStyle/>
                    <a:p>
                      <a:r>
                        <a:rPr lang="en-US" sz="2400" dirty="0" smtClean="0">
                          <a:solidFill>
                            <a:schemeClr val="accent5"/>
                          </a:solidFill>
                          <a:latin typeface="Gill Sans MT"/>
                        </a:rPr>
                        <a:t>Workbooks</a:t>
                      </a:r>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Content Promotion</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User</a:t>
                      </a:r>
                      <a:r>
                        <a:rPr lang="en-US" sz="2400" baseline="0" dirty="0" smtClean="0">
                          <a:solidFill>
                            <a:schemeClr val="accent5"/>
                          </a:solidFill>
                          <a:latin typeface="Gill Sans MT"/>
                        </a:rPr>
                        <a:t> Onboarding</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Effective Permissions</a:t>
                      </a:r>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718958">
                <a:tc>
                  <a:txBody>
                    <a:bodyPr/>
                    <a:lstStyle/>
                    <a:p>
                      <a:r>
                        <a:rPr lang="en-US" sz="2400" dirty="0" smtClean="0">
                          <a:solidFill>
                            <a:schemeClr val="accent5"/>
                          </a:solidFill>
                          <a:latin typeface="Gill Sans MT"/>
                        </a:rPr>
                        <a:t>Data Sources</a:t>
                      </a:r>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1306221" rtl="0" eaLnBrk="1" fontAlgn="auto" latinLnBrk="0" hangingPunct="1">
                        <a:lnSpc>
                          <a:spcPct val="100000"/>
                        </a:lnSpc>
                        <a:spcBef>
                          <a:spcPts val="0"/>
                        </a:spcBef>
                        <a:spcAft>
                          <a:spcPts val="0"/>
                        </a:spcAft>
                        <a:buClrTx/>
                        <a:buSzTx/>
                        <a:buFontTx/>
                        <a:buNone/>
                        <a:tabLst/>
                        <a:defRPr/>
                      </a:pPr>
                      <a:r>
                        <a:rPr lang="en-US" sz="2400" kern="1200" dirty="0" smtClean="0">
                          <a:solidFill>
                            <a:schemeClr val="accent5"/>
                          </a:solidFill>
                          <a:latin typeface="Gill Sans MT"/>
                          <a:ea typeface="+mn-ea"/>
                          <a:cs typeface="+mn-cs"/>
                        </a:rPr>
                        <a:t>Duplicate Content</a:t>
                      </a: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Site Roles</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718958">
                <a:tc>
                  <a:txBody>
                    <a:bodyPr/>
                    <a:lstStyle/>
                    <a:p>
                      <a:r>
                        <a:rPr lang="en-US" sz="2400" dirty="0" smtClean="0">
                          <a:solidFill>
                            <a:schemeClr val="accent5"/>
                          </a:solidFill>
                          <a:latin typeface="Gill Sans MT"/>
                        </a:rPr>
                        <a:t>Groups</a:t>
                      </a:r>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mn-lt"/>
                        </a:rPr>
                        <a:t>Descriptions</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718958">
                <a:tc>
                  <a:txBody>
                    <a:bodyPr/>
                    <a:lstStyle/>
                    <a:p>
                      <a:r>
                        <a:rPr lang="en-US" sz="2400" dirty="0" smtClean="0">
                          <a:solidFill>
                            <a:schemeClr val="accent5"/>
                          </a:solidFill>
                          <a:latin typeface="Gill Sans MT"/>
                        </a:rPr>
                        <a:t>Users</a:t>
                      </a:r>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mn-lt"/>
                        </a:rPr>
                        <a:t>Tags</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718958">
                <a:tc>
                  <a:txBody>
                    <a:bodyPr/>
                    <a:lstStyle/>
                    <a:p>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bl>
          </a:graphicData>
        </a:graphic>
      </p:graphicFrame>
      <p:sp>
        <p:nvSpPr>
          <p:cNvPr id="5" name="Text Placeholder 4"/>
          <p:cNvSpPr>
            <a:spLocks noGrp="1"/>
          </p:cNvSpPr>
          <p:nvPr>
            <p:ph type="body" sz="quarter" idx="12"/>
          </p:nvPr>
        </p:nvSpPr>
        <p:spPr>
          <a:prstGeom prst="rect">
            <a:avLst/>
          </a:prstGeom>
        </p:spPr>
        <p:txBody>
          <a:bodyPr/>
          <a:lstStyle/>
          <a:p>
            <a:r>
              <a:rPr lang="en-US" dirty="0" smtClean="0"/>
              <a:t>Managing Tasks</a:t>
            </a:r>
            <a:endParaRPr lang="en-US" dirty="0"/>
          </a:p>
        </p:txBody>
      </p:sp>
    </p:spTree>
    <p:extLst>
      <p:ext uri="{BB962C8B-B14F-4D97-AF65-F5344CB8AC3E}">
        <p14:creationId xmlns:p14="http://schemas.microsoft.com/office/powerpoint/2010/main" val="254377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744538" y="1822506"/>
          <a:ext cx="13215936" cy="5032706"/>
        </p:xfrm>
        <a:graphic>
          <a:graphicData uri="http://schemas.openxmlformats.org/drawingml/2006/table">
            <a:tbl>
              <a:tblPr firstRow="1" bandRow="1">
                <a:tableStyleId>{5C22544A-7EE6-4342-B048-85BDC9FD1C3A}</a:tableStyleId>
              </a:tblPr>
              <a:tblGrid>
                <a:gridCol w="3303984"/>
                <a:gridCol w="3303984"/>
                <a:gridCol w="3303984"/>
                <a:gridCol w="3303984"/>
              </a:tblGrid>
              <a:tr h="718958">
                <a:tc>
                  <a:txBody>
                    <a:bodyPr/>
                    <a:lstStyle/>
                    <a:p>
                      <a:r>
                        <a:rPr lang="en-US" sz="2800" b="0" i="0" dirty="0" smtClean="0">
                          <a:gradFill>
                            <a:gsLst>
                              <a:gs pos="2917">
                                <a:schemeClr val="bg1"/>
                              </a:gs>
                              <a:gs pos="30000">
                                <a:schemeClr val="bg1"/>
                              </a:gs>
                            </a:gsLst>
                            <a:lin ang="5400000" scaled="0"/>
                          </a:gradFill>
                          <a:latin typeface="Gill Sans MT"/>
                          <a:cs typeface="Gill Sans MT"/>
                        </a:rPr>
                        <a:t>Utilization</a:t>
                      </a:r>
                      <a:endParaRPr lang="en-US" sz="2800" b="0" i="0" dirty="0">
                        <a:gradFill>
                          <a:gsLst>
                            <a:gs pos="2917">
                              <a:schemeClr val="bg1"/>
                            </a:gs>
                            <a:gs pos="30000">
                              <a:schemeClr val="bg1"/>
                            </a:gs>
                          </a:gsLst>
                          <a:lin ang="5400000" scaled="0"/>
                        </a:gradFill>
                        <a:latin typeface="Gill Sans MT"/>
                        <a:cs typeface="Gill Sans MT"/>
                      </a:endParaRPr>
                    </a:p>
                  </a:txBody>
                  <a:tcPr marL="171834" marR="171834" marT="42958" marB="42958" anchor="ctr">
                    <a:lnB w="38100" cmpd="sng">
                      <a:noFill/>
                    </a:lnB>
                    <a:solidFill>
                      <a:srgbClr val="4C4C4C"/>
                    </a:solidFill>
                  </a:tcPr>
                </a:tc>
                <a:tc>
                  <a:txBody>
                    <a:bodyPr/>
                    <a:lstStyle/>
                    <a:p>
                      <a:r>
                        <a:rPr lang="en-US" sz="2800" b="0" i="0" dirty="0" smtClean="0">
                          <a:gradFill>
                            <a:gsLst>
                              <a:gs pos="2917">
                                <a:schemeClr val="bg1"/>
                              </a:gs>
                              <a:gs pos="30000">
                                <a:schemeClr val="bg1"/>
                              </a:gs>
                            </a:gsLst>
                            <a:lin ang="5400000" scaled="0"/>
                          </a:gradFill>
                          <a:latin typeface="Gill Sans MT"/>
                          <a:cs typeface="Gill Sans MT"/>
                        </a:rPr>
                        <a:t>Adoption</a:t>
                      </a:r>
                      <a:endParaRPr lang="en-US" sz="2800" b="0" i="0" dirty="0">
                        <a:gradFill>
                          <a:gsLst>
                            <a:gs pos="2917">
                              <a:schemeClr val="bg1"/>
                            </a:gs>
                            <a:gs pos="30000">
                              <a:schemeClr val="bg1"/>
                            </a:gs>
                          </a:gsLst>
                          <a:lin ang="5400000" scaled="0"/>
                        </a:gradFill>
                        <a:latin typeface="Gill Sans MT"/>
                        <a:cs typeface="Gill Sans MT"/>
                      </a:endParaRPr>
                    </a:p>
                  </a:txBody>
                  <a:tcPr marL="171834" marR="171834" marT="42958" marB="42958" anchor="ctr">
                    <a:lnB w="38100" cmpd="sng">
                      <a:noFill/>
                    </a:lnB>
                    <a:solidFill>
                      <a:srgbClr val="4C4C4C"/>
                    </a:solidFill>
                  </a:tcPr>
                </a:tc>
                <a:tc>
                  <a:txBody>
                    <a:bodyPr/>
                    <a:lstStyle/>
                    <a:p>
                      <a:r>
                        <a:rPr lang="en-US" sz="2800" b="0" i="0" dirty="0" smtClean="0">
                          <a:solidFill>
                            <a:schemeClr val="bg2"/>
                          </a:solidFill>
                          <a:latin typeface="Gill Sans MT"/>
                          <a:cs typeface="Gill Sans MT"/>
                        </a:rPr>
                        <a:t>Performance</a:t>
                      </a:r>
                      <a:endParaRPr lang="en-US" sz="2800" b="0" i="0" dirty="0">
                        <a:solidFill>
                          <a:schemeClr val="bg2"/>
                        </a:solidFill>
                        <a:latin typeface="Gill Sans MT"/>
                        <a:cs typeface="Gill Sans MT"/>
                      </a:endParaRPr>
                    </a:p>
                  </a:txBody>
                  <a:tcPr marL="171834" marR="171834" marT="42958" marB="42958" anchor="ctr">
                    <a:lnB w="38100" cmpd="sng">
                      <a:noFill/>
                    </a:lnB>
                    <a:solidFill>
                      <a:srgbClr val="4C4C4C"/>
                    </a:solidFill>
                  </a:tcPr>
                </a:tc>
                <a:tc>
                  <a:txBody>
                    <a:bodyPr/>
                    <a:lstStyle/>
                    <a:p>
                      <a:r>
                        <a:rPr lang="en-US" sz="2800" b="0" i="0" dirty="0" smtClean="0">
                          <a:solidFill>
                            <a:schemeClr val="bg1"/>
                          </a:solidFill>
                          <a:latin typeface="Gill Sans MT"/>
                          <a:cs typeface="Gill Sans MT"/>
                        </a:rPr>
                        <a:t>Compliance</a:t>
                      </a:r>
                      <a:endParaRPr lang="en-US" sz="2800" b="0" i="0" dirty="0">
                        <a:solidFill>
                          <a:schemeClr val="bg1"/>
                        </a:solidFill>
                        <a:latin typeface="Gill Sans MT"/>
                        <a:cs typeface="Gill Sans MT"/>
                      </a:endParaRPr>
                    </a:p>
                  </a:txBody>
                  <a:tcPr marL="171834" marR="171834" marT="42958" marB="42958" anchor="ctr">
                    <a:lnB w="38100" cmpd="sng">
                      <a:noFill/>
                    </a:lnB>
                    <a:solidFill>
                      <a:srgbClr val="4C4C4C"/>
                    </a:solidFill>
                  </a:tcPr>
                </a:tc>
              </a:tr>
              <a:tr h="718958">
                <a:tc>
                  <a:txBody>
                    <a:bodyPr/>
                    <a:lstStyle/>
                    <a:p>
                      <a:r>
                        <a:rPr lang="en-US" sz="2400" dirty="0" smtClean="0">
                          <a:solidFill>
                            <a:schemeClr val="accent5"/>
                          </a:solidFill>
                          <a:latin typeface="Gill Sans MT"/>
                        </a:rPr>
                        <a:t>View Traffic</a:t>
                      </a:r>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User</a:t>
                      </a:r>
                      <a:r>
                        <a:rPr lang="en-US" sz="2400" baseline="0" dirty="0" smtClean="0">
                          <a:solidFill>
                            <a:schemeClr val="accent5"/>
                          </a:solidFill>
                          <a:latin typeface="Gill Sans MT"/>
                        </a:rPr>
                        <a:t> </a:t>
                      </a:r>
                      <a:r>
                        <a:rPr lang="en-US" sz="2400" dirty="0" smtClean="0">
                          <a:solidFill>
                            <a:schemeClr val="accent5"/>
                          </a:solidFill>
                          <a:latin typeface="Gill Sans MT"/>
                        </a:rPr>
                        <a:t>Engagement</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Slow Dashboards</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Security</a:t>
                      </a:r>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r>
              <a:tr h="718958">
                <a:tc>
                  <a:txBody>
                    <a:bodyPr/>
                    <a:lstStyle/>
                    <a:p>
                      <a:r>
                        <a:rPr lang="en-US" sz="2400" dirty="0" smtClean="0">
                          <a:solidFill>
                            <a:schemeClr val="accent5"/>
                          </a:solidFill>
                          <a:latin typeface="Gill Sans MT"/>
                        </a:rPr>
                        <a:t>Project Traffic</a:t>
                      </a:r>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Content Creation</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Large Workbooks</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indent="0" algn="l" defTabSz="1306221" rtl="0" eaLnBrk="1" fontAlgn="auto" latinLnBrk="0" hangingPunct="1">
                        <a:lnSpc>
                          <a:spcPct val="100000"/>
                        </a:lnSpc>
                        <a:spcBef>
                          <a:spcPts val="0"/>
                        </a:spcBef>
                        <a:spcAft>
                          <a:spcPts val="0"/>
                        </a:spcAft>
                        <a:buClrTx/>
                        <a:buSzTx/>
                        <a:buFontTx/>
                        <a:buNone/>
                        <a:tabLst/>
                        <a:defRPr/>
                      </a:pPr>
                      <a:r>
                        <a:rPr lang="en-US" sz="2400" dirty="0" smtClean="0">
                          <a:solidFill>
                            <a:schemeClr val="accent5"/>
                          </a:solidFill>
                          <a:latin typeface="+mn-lt"/>
                        </a:rPr>
                        <a:t>Data</a:t>
                      </a:r>
                      <a:r>
                        <a:rPr lang="en-US" sz="2400" baseline="0" dirty="0" smtClean="0">
                          <a:solidFill>
                            <a:schemeClr val="accent5"/>
                          </a:solidFill>
                          <a:latin typeface="+mn-lt"/>
                        </a:rPr>
                        <a:t> Connections</a:t>
                      </a:r>
                      <a:endParaRPr lang="en-US" sz="2400" dirty="0" smtClean="0">
                        <a:solidFill>
                          <a:schemeClr val="accent5"/>
                        </a:solidFill>
                        <a:latin typeface="+mn-l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718958">
                <a:tc>
                  <a:txBody>
                    <a:bodyPr/>
                    <a:lstStyle/>
                    <a:p>
                      <a:r>
                        <a:rPr lang="en-US" sz="2400" dirty="0" smtClean="0">
                          <a:solidFill>
                            <a:schemeClr val="accent5"/>
                          </a:solidFill>
                          <a:latin typeface="Gill Sans MT"/>
                        </a:rPr>
                        <a:t>Content</a:t>
                      </a:r>
                      <a:r>
                        <a:rPr lang="en-US" sz="2400" baseline="0" dirty="0" smtClean="0">
                          <a:solidFill>
                            <a:schemeClr val="accent5"/>
                          </a:solidFill>
                          <a:latin typeface="Gill Sans MT"/>
                        </a:rPr>
                        <a:t> Owners</a:t>
                      </a:r>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Audience</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1306221" rtl="0" eaLnBrk="1" fontAlgn="auto" latinLnBrk="0" hangingPunct="1">
                        <a:lnSpc>
                          <a:spcPct val="100000"/>
                        </a:lnSpc>
                        <a:spcBef>
                          <a:spcPts val="0"/>
                        </a:spcBef>
                        <a:spcAft>
                          <a:spcPts val="0"/>
                        </a:spcAft>
                        <a:buClrTx/>
                        <a:buSzTx/>
                        <a:buFontTx/>
                        <a:buNone/>
                        <a:tabLst/>
                        <a:defRPr/>
                      </a:pPr>
                      <a:r>
                        <a:rPr lang="en-US" sz="2400" dirty="0" smtClean="0">
                          <a:solidFill>
                            <a:schemeClr val="accent5"/>
                          </a:solidFill>
                          <a:latin typeface="+mn-lt"/>
                        </a:rPr>
                        <a:t>Long Extract Refreshes</a:t>
                      </a: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1306221" rtl="0" eaLnBrk="1" fontAlgn="auto" latinLnBrk="0" hangingPunct="1">
                        <a:lnSpc>
                          <a:spcPct val="100000"/>
                        </a:lnSpc>
                        <a:spcBef>
                          <a:spcPts val="0"/>
                        </a:spcBef>
                        <a:spcAft>
                          <a:spcPts val="0"/>
                        </a:spcAft>
                        <a:buClrTx/>
                        <a:buSzTx/>
                        <a:buFontTx/>
                        <a:buNone/>
                        <a:tabLst/>
                        <a:defRPr/>
                      </a:pPr>
                      <a:r>
                        <a:rPr lang="en-US" sz="2400" dirty="0" smtClean="0">
                          <a:solidFill>
                            <a:schemeClr val="accent5"/>
                          </a:solidFill>
                          <a:latin typeface="+mn-lt"/>
                        </a:rPr>
                        <a:t>Regulatory Policies</a:t>
                      </a: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718958">
                <a:tc>
                  <a:txBody>
                    <a:bodyPr/>
                    <a:lstStyle/>
                    <a:p>
                      <a:r>
                        <a:rPr lang="en-US" sz="2400" dirty="0" smtClean="0">
                          <a:solidFill>
                            <a:schemeClr val="accent5"/>
                          </a:solidFill>
                          <a:latin typeface="Gill Sans MT"/>
                        </a:rPr>
                        <a:t>Cyclical Trends</a:t>
                      </a:r>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Subscribers</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Subscription Delivery</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indent="0" algn="l" defTabSz="1306221" rtl="0" eaLnBrk="1" fontAlgn="auto" latinLnBrk="0" hangingPunct="1">
                        <a:lnSpc>
                          <a:spcPct val="100000"/>
                        </a:lnSpc>
                        <a:spcBef>
                          <a:spcPts val="0"/>
                        </a:spcBef>
                        <a:spcAft>
                          <a:spcPts val="0"/>
                        </a:spcAft>
                        <a:buClrTx/>
                        <a:buSzTx/>
                        <a:buFontTx/>
                        <a:buNone/>
                        <a:tabLst/>
                        <a:defRPr/>
                      </a:pPr>
                      <a:r>
                        <a:rPr lang="en-US" sz="2400" dirty="0" smtClean="0">
                          <a:solidFill>
                            <a:schemeClr val="accent5"/>
                          </a:solidFill>
                          <a:latin typeface="+mn-lt"/>
                        </a:rPr>
                        <a:t>Visual Standard</a:t>
                      </a: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718958">
                <a:tc>
                  <a:txBody>
                    <a:bodyPr/>
                    <a:lstStyle/>
                    <a:p>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718958">
                <a:tc>
                  <a:txBody>
                    <a:bodyPr/>
                    <a:lstStyle/>
                    <a:p>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bl>
          </a:graphicData>
        </a:graphic>
      </p:graphicFrame>
      <p:sp>
        <p:nvSpPr>
          <p:cNvPr id="5" name="Text Placeholder 4"/>
          <p:cNvSpPr>
            <a:spLocks noGrp="1"/>
          </p:cNvSpPr>
          <p:nvPr>
            <p:ph type="body" sz="quarter" idx="12"/>
          </p:nvPr>
        </p:nvSpPr>
        <p:spPr>
          <a:prstGeom prst="rect">
            <a:avLst/>
          </a:prstGeom>
        </p:spPr>
        <p:txBody>
          <a:bodyPr/>
          <a:lstStyle/>
          <a:p>
            <a:r>
              <a:rPr lang="en-US" dirty="0" smtClean="0"/>
              <a:t>Monitoring Tasks</a:t>
            </a:r>
            <a:endParaRPr lang="en-US" dirty="0"/>
          </a:p>
        </p:txBody>
      </p:sp>
    </p:spTree>
    <p:extLst>
      <p:ext uri="{BB962C8B-B14F-4D97-AF65-F5344CB8AC3E}">
        <p14:creationId xmlns:p14="http://schemas.microsoft.com/office/powerpoint/2010/main" val="278042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744538" y="1822506"/>
          <a:ext cx="13215936" cy="5032706"/>
        </p:xfrm>
        <a:graphic>
          <a:graphicData uri="http://schemas.openxmlformats.org/drawingml/2006/table">
            <a:tbl>
              <a:tblPr firstRow="1" bandRow="1">
                <a:tableStyleId>{5C22544A-7EE6-4342-B048-85BDC9FD1C3A}</a:tableStyleId>
              </a:tblPr>
              <a:tblGrid>
                <a:gridCol w="3303984"/>
                <a:gridCol w="3303984"/>
                <a:gridCol w="3303984"/>
                <a:gridCol w="3303984"/>
              </a:tblGrid>
              <a:tr h="718958">
                <a:tc>
                  <a:txBody>
                    <a:bodyPr/>
                    <a:lstStyle/>
                    <a:p>
                      <a:r>
                        <a:rPr lang="en-US" sz="2800" b="0" i="0" dirty="0" smtClean="0">
                          <a:gradFill>
                            <a:gsLst>
                              <a:gs pos="2917">
                                <a:schemeClr val="bg1"/>
                              </a:gs>
                              <a:gs pos="30000">
                                <a:schemeClr val="bg1"/>
                              </a:gs>
                            </a:gsLst>
                            <a:lin ang="5400000" scaled="0"/>
                          </a:gradFill>
                          <a:latin typeface="Gill Sans MT"/>
                          <a:cs typeface="Gill Sans MT"/>
                        </a:rPr>
                        <a:t>Content</a:t>
                      </a:r>
                      <a:endParaRPr lang="en-US" sz="2800" b="0" i="0" dirty="0">
                        <a:gradFill>
                          <a:gsLst>
                            <a:gs pos="2917">
                              <a:schemeClr val="bg1"/>
                            </a:gs>
                            <a:gs pos="30000">
                              <a:schemeClr val="bg1"/>
                            </a:gs>
                          </a:gsLst>
                          <a:lin ang="5400000" scaled="0"/>
                        </a:gradFill>
                        <a:latin typeface="Gill Sans MT"/>
                        <a:cs typeface="Gill Sans MT"/>
                      </a:endParaRPr>
                    </a:p>
                  </a:txBody>
                  <a:tcPr marL="171834" marR="171834" marT="42958" marB="42958" anchor="ctr">
                    <a:lnB w="38100" cmpd="sng">
                      <a:noFill/>
                    </a:lnB>
                    <a:solidFill>
                      <a:srgbClr val="4C4C4C"/>
                    </a:solidFill>
                  </a:tcPr>
                </a:tc>
                <a:tc>
                  <a:txBody>
                    <a:bodyPr/>
                    <a:lstStyle/>
                    <a:p>
                      <a:r>
                        <a:rPr lang="en-US" sz="2800" b="0" i="0" dirty="0" smtClean="0">
                          <a:gradFill>
                            <a:gsLst>
                              <a:gs pos="2917">
                                <a:schemeClr val="bg1"/>
                              </a:gs>
                              <a:gs pos="30000">
                                <a:schemeClr val="bg1"/>
                              </a:gs>
                            </a:gsLst>
                            <a:lin ang="5400000" scaled="0"/>
                          </a:gradFill>
                          <a:latin typeface="Gill Sans MT"/>
                          <a:cs typeface="Gill Sans MT"/>
                        </a:rPr>
                        <a:t>Data Strategy</a:t>
                      </a:r>
                      <a:endParaRPr lang="en-US" sz="2800" b="0" i="0" dirty="0">
                        <a:gradFill>
                          <a:gsLst>
                            <a:gs pos="2917">
                              <a:schemeClr val="bg1"/>
                            </a:gs>
                            <a:gs pos="30000">
                              <a:schemeClr val="bg1"/>
                            </a:gs>
                          </a:gsLst>
                          <a:lin ang="5400000" scaled="0"/>
                        </a:gradFill>
                        <a:latin typeface="Gill Sans MT"/>
                        <a:cs typeface="Gill Sans MT"/>
                      </a:endParaRPr>
                    </a:p>
                  </a:txBody>
                  <a:tcPr marL="171834" marR="171834" marT="42958" marB="42958" anchor="ctr">
                    <a:lnB w="38100" cmpd="sng">
                      <a:noFill/>
                    </a:lnB>
                    <a:solidFill>
                      <a:srgbClr val="4C4C4C"/>
                    </a:solidFill>
                  </a:tcPr>
                </a:tc>
                <a:tc>
                  <a:txBody>
                    <a:bodyPr/>
                    <a:lstStyle/>
                    <a:p>
                      <a:r>
                        <a:rPr lang="en-US" sz="2800" b="0" i="0" dirty="0" smtClean="0">
                          <a:solidFill>
                            <a:schemeClr val="bg2"/>
                          </a:solidFill>
                          <a:latin typeface="Gill Sans MT"/>
                          <a:cs typeface="Gill Sans MT"/>
                        </a:rPr>
                        <a:t>Schedule</a:t>
                      </a:r>
                      <a:endParaRPr lang="en-US" sz="2800" b="0" i="0" dirty="0">
                        <a:solidFill>
                          <a:schemeClr val="bg2"/>
                        </a:solidFill>
                        <a:latin typeface="Gill Sans MT"/>
                        <a:cs typeface="Gill Sans MT"/>
                      </a:endParaRPr>
                    </a:p>
                  </a:txBody>
                  <a:tcPr marL="171834" marR="171834" marT="42958" marB="42958" anchor="ctr">
                    <a:lnB w="38100" cmpd="sng">
                      <a:noFill/>
                    </a:lnB>
                    <a:solidFill>
                      <a:srgbClr val="4C4C4C"/>
                    </a:solidFill>
                  </a:tcPr>
                </a:tc>
                <a:tc>
                  <a:txBody>
                    <a:bodyPr/>
                    <a:lstStyle/>
                    <a:p>
                      <a:r>
                        <a:rPr lang="en-US" sz="2800" b="0" i="0" dirty="0" smtClean="0">
                          <a:solidFill>
                            <a:schemeClr val="bg1"/>
                          </a:solidFill>
                          <a:latin typeface="Gill Sans MT"/>
                          <a:cs typeface="Gill Sans MT"/>
                        </a:rPr>
                        <a:t>Community</a:t>
                      </a:r>
                      <a:endParaRPr lang="en-US" sz="2800" b="0" i="0" dirty="0">
                        <a:solidFill>
                          <a:schemeClr val="bg1"/>
                        </a:solidFill>
                        <a:latin typeface="Gill Sans MT"/>
                        <a:cs typeface="Gill Sans MT"/>
                      </a:endParaRPr>
                    </a:p>
                  </a:txBody>
                  <a:tcPr marL="171834" marR="171834" marT="42958" marB="42958" anchor="ctr">
                    <a:lnB w="38100" cmpd="sng">
                      <a:noFill/>
                    </a:lnB>
                    <a:solidFill>
                      <a:srgbClr val="4C4C4C"/>
                    </a:solidFill>
                  </a:tcPr>
                </a:tc>
              </a:tr>
              <a:tr h="718958">
                <a:tc>
                  <a:txBody>
                    <a:bodyPr/>
                    <a:lstStyle/>
                    <a:p>
                      <a:pPr marL="0" marR="0" indent="0" algn="l" defTabSz="1306221" rtl="0" eaLnBrk="1" fontAlgn="auto" latinLnBrk="0" hangingPunct="1">
                        <a:lnSpc>
                          <a:spcPct val="100000"/>
                        </a:lnSpc>
                        <a:spcBef>
                          <a:spcPts val="0"/>
                        </a:spcBef>
                        <a:spcAft>
                          <a:spcPts val="0"/>
                        </a:spcAft>
                        <a:buClrTx/>
                        <a:buSzTx/>
                        <a:buFontTx/>
                        <a:buNone/>
                        <a:tabLst/>
                        <a:defRPr/>
                      </a:pPr>
                      <a:r>
                        <a:rPr lang="en-US" sz="2400" dirty="0" smtClean="0">
                          <a:solidFill>
                            <a:schemeClr val="accent5"/>
                          </a:solidFill>
                          <a:latin typeface="+mn-lt"/>
                        </a:rPr>
                        <a:t>Reassign Ownership</a:t>
                      </a: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Successful</a:t>
                      </a:r>
                      <a:r>
                        <a:rPr lang="en-US" sz="2400" baseline="0" dirty="0" smtClean="0">
                          <a:solidFill>
                            <a:schemeClr val="accent5"/>
                          </a:solidFill>
                          <a:latin typeface="Gill Sans MT"/>
                        </a:rPr>
                        <a:t> Refreshes</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Extract Timing</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Ongoing</a:t>
                      </a:r>
                      <a:r>
                        <a:rPr lang="en-US" sz="2400" baseline="0" dirty="0" smtClean="0">
                          <a:solidFill>
                            <a:schemeClr val="accent5"/>
                          </a:solidFill>
                          <a:latin typeface="Gill Sans MT"/>
                        </a:rPr>
                        <a:t> Education</a:t>
                      </a:r>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r>
              <a:tr h="718958">
                <a:tc>
                  <a:txBody>
                    <a:bodyPr/>
                    <a:lstStyle/>
                    <a:p>
                      <a:r>
                        <a:rPr lang="en-US" sz="2400" dirty="0" smtClean="0">
                          <a:solidFill>
                            <a:schemeClr val="accent5"/>
                          </a:solidFill>
                          <a:latin typeface="+mn-lt"/>
                        </a:rPr>
                        <a:t>Stale Content</a:t>
                      </a:r>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Embedded vs Published</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Subscription Timing</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System Admins</a:t>
                      </a:r>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718958">
                <a:tc>
                  <a:txBody>
                    <a:bodyPr/>
                    <a:lstStyle/>
                    <a:p>
                      <a:r>
                        <a:rPr lang="en-US" sz="2400" dirty="0" smtClean="0">
                          <a:solidFill>
                            <a:schemeClr val="accent5"/>
                          </a:solidFill>
                          <a:latin typeface="+mn-lt"/>
                        </a:rPr>
                        <a:t>Low-Traffic Content</a:t>
                      </a:r>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Data Quality</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Site Admins</a:t>
                      </a:r>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718958">
                <a:tc>
                  <a:txBody>
                    <a:bodyPr/>
                    <a:lstStyle/>
                    <a:p>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Data Standard</a:t>
                      </a:r>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400" dirty="0" smtClean="0">
                          <a:solidFill>
                            <a:schemeClr val="accent5"/>
                          </a:solidFill>
                          <a:latin typeface="Gill Sans MT"/>
                        </a:rPr>
                        <a:t>Desktop Champions</a:t>
                      </a:r>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718958">
                <a:tc>
                  <a:txBody>
                    <a:bodyPr/>
                    <a:lstStyle/>
                    <a:p>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chemeClr val="accent5"/>
                          </a:solidFill>
                          <a:latin typeface="Gill Sans MT"/>
                        </a:rPr>
                        <a:t>Users</a:t>
                      </a:r>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718958">
                <a:tc>
                  <a:txBody>
                    <a:bodyPr/>
                    <a:lstStyle/>
                    <a:p>
                      <a:endParaRPr lang="en-US" sz="2400" dirty="0">
                        <a:solidFill>
                          <a:schemeClr val="accent5"/>
                        </a:solidFill>
                        <a:latin typeface="Gill Sans MT"/>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solidFill>
                          <a:schemeClr val="accent5"/>
                        </a:solidFill>
                        <a:latin typeface="Gill Sans MT"/>
                      </a:endParaRPr>
                    </a:p>
                  </a:txBody>
                  <a:tcPr marL="171834" marR="171834" marT="42958" marB="42958" anchor="ctr">
                    <a:lnL w="12700" cap="flat" cmpd="sng" algn="ctr">
                      <a:solidFill>
                        <a:schemeClr val="tx1">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bl>
          </a:graphicData>
        </a:graphic>
      </p:graphicFrame>
      <p:sp>
        <p:nvSpPr>
          <p:cNvPr id="5" name="Text Placeholder 4"/>
          <p:cNvSpPr>
            <a:spLocks noGrp="1"/>
          </p:cNvSpPr>
          <p:nvPr>
            <p:ph type="body" sz="quarter" idx="12"/>
          </p:nvPr>
        </p:nvSpPr>
        <p:spPr>
          <a:prstGeom prst="rect">
            <a:avLst/>
          </a:prstGeom>
        </p:spPr>
        <p:txBody>
          <a:bodyPr/>
          <a:lstStyle/>
          <a:p>
            <a:r>
              <a:rPr lang="en-US" dirty="0" smtClean="0"/>
              <a:t>Maintaining Tasks</a:t>
            </a:r>
            <a:endParaRPr lang="en-US" dirty="0"/>
          </a:p>
        </p:txBody>
      </p:sp>
    </p:spTree>
    <p:extLst>
      <p:ext uri="{BB962C8B-B14F-4D97-AF65-F5344CB8AC3E}">
        <p14:creationId xmlns:p14="http://schemas.microsoft.com/office/powerpoint/2010/main" val="203893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686654" y="1813042"/>
            <a:ext cx="13273819" cy="5062924"/>
          </a:xfrm>
        </p:spPr>
        <p:txBody>
          <a:bodyPr/>
          <a:lstStyle/>
          <a:p>
            <a:r>
              <a:rPr lang="en-US" dirty="0" smtClean="0"/>
              <a:t>Use Admin Views and subscribe to them</a:t>
            </a:r>
          </a:p>
          <a:p>
            <a:pPr lvl="1"/>
            <a:r>
              <a:rPr lang="en-US" dirty="0" smtClean="0"/>
              <a:t>Server Admins </a:t>
            </a:r>
            <a:r>
              <a:rPr lang="en-US" dirty="0"/>
              <a:t>e</a:t>
            </a:r>
            <a:r>
              <a:rPr lang="en-US" dirty="0" smtClean="0"/>
              <a:t>xtract, create Published Data Sources, schedule refresh</a:t>
            </a:r>
            <a:br>
              <a:rPr lang="en-US" dirty="0" smtClean="0"/>
            </a:br>
            <a:r>
              <a:rPr lang="en-US" sz="2000" dirty="0">
                <a:solidFill>
                  <a:schemeClr val="accent2"/>
                </a:solidFill>
              </a:rPr>
              <a:t>&lt;</a:t>
            </a:r>
            <a:r>
              <a:rPr lang="en-US" sz="2000" dirty="0" err="1">
                <a:solidFill>
                  <a:schemeClr val="accent2"/>
                </a:solidFill>
              </a:rPr>
              <a:t>installdir</a:t>
            </a:r>
            <a:r>
              <a:rPr lang="en-US" sz="2000" dirty="0">
                <a:solidFill>
                  <a:schemeClr val="accent2"/>
                </a:solidFill>
              </a:rPr>
              <a:t>&gt;\Tableau\Tableau Server\9.1\</a:t>
            </a:r>
            <a:r>
              <a:rPr lang="en-US" sz="2000" dirty="0" err="1">
                <a:solidFill>
                  <a:schemeClr val="accent2"/>
                </a:solidFill>
              </a:rPr>
              <a:t>wgserver</a:t>
            </a:r>
            <a:r>
              <a:rPr lang="en-US" sz="2000" dirty="0">
                <a:solidFill>
                  <a:schemeClr val="accent2"/>
                </a:solidFill>
              </a:rPr>
              <a:t>\z5\WEB-INF\admin\</a:t>
            </a:r>
            <a:r>
              <a:rPr lang="en-US" sz="2000" dirty="0" err="1">
                <a:solidFill>
                  <a:schemeClr val="accent2"/>
                </a:solidFill>
              </a:rPr>
              <a:t>tabbed_admin_views.twb</a:t>
            </a:r>
            <a:endParaRPr lang="en-US" sz="2000" dirty="0" smtClean="0">
              <a:solidFill>
                <a:schemeClr val="accent2"/>
              </a:solidFill>
            </a:endParaRPr>
          </a:p>
          <a:p>
            <a:pPr lvl="1"/>
            <a:r>
              <a:rPr lang="en-US" dirty="0" smtClean="0"/>
              <a:t>Build custom admin views from Published Data Sources to measure actual against goals</a:t>
            </a:r>
          </a:p>
          <a:p>
            <a:pPr lvl="1"/>
            <a:r>
              <a:rPr lang="en-US" dirty="0"/>
              <a:t>Create an Admin site or project with the default and custom admin </a:t>
            </a:r>
            <a:r>
              <a:rPr lang="en-US" dirty="0" smtClean="0"/>
              <a:t>views and Published Data Sources</a:t>
            </a:r>
          </a:p>
          <a:p>
            <a:r>
              <a:rPr lang="en-US" dirty="0" smtClean="0"/>
              <a:t>Draft and publish current documentation on enablement intranet</a:t>
            </a:r>
          </a:p>
          <a:p>
            <a:pPr lvl="1"/>
            <a:r>
              <a:rPr lang="en-US" dirty="0" smtClean="0"/>
              <a:t>Policies + procedures,  IT/User workflows, Best Practices</a:t>
            </a:r>
          </a:p>
          <a:p>
            <a:pPr lvl="1"/>
            <a:r>
              <a:rPr lang="en-US" dirty="0" smtClean="0"/>
              <a:t>Establish task/frequency expectation</a:t>
            </a:r>
          </a:p>
          <a:p>
            <a:r>
              <a:rPr lang="en-US" dirty="0" smtClean="0"/>
              <a:t>Meet regularly with Server Admin, other Site Admins, and Desktop Champions</a:t>
            </a:r>
          </a:p>
          <a:p>
            <a:pPr lvl="1"/>
            <a:r>
              <a:rPr lang="en-US" dirty="0" smtClean="0"/>
              <a:t>Platform performance, utilization and adoption, user </a:t>
            </a:r>
            <a:r>
              <a:rPr lang="en-US" dirty="0"/>
              <a:t>onboarding events</a:t>
            </a:r>
            <a:endParaRPr lang="en-US" dirty="0" smtClean="0"/>
          </a:p>
          <a:p>
            <a:r>
              <a:rPr lang="en-US" dirty="0"/>
              <a:t>Hold Site Admins accountable for site health and achieve better governance </a:t>
            </a:r>
            <a:r>
              <a:rPr lang="en-US" dirty="0" smtClean="0"/>
              <a:t>results</a:t>
            </a:r>
            <a:endParaRPr lang="en-US" dirty="0"/>
          </a:p>
        </p:txBody>
      </p:sp>
      <p:sp>
        <p:nvSpPr>
          <p:cNvPr id="4" name="Text Placeholder 3"/>
          <p:cNvSpPr>
            <a:spLocks noGrp="1"/>
          </p:cNvSpPr>
          <p:nvPr>
            <p:ph type="body" sz="quarter" idx="12"/>
          </p:nvPr>
        </p:nvSpPr>
        <p:spPr/>
        <p:txBody>
          <a:bodyPr/>
          <a:lstStyle/>
          <a:p>
            <a:r>
              <a:rPr lang="en-US" dirty="0" smtClean="0"/>
              <a:t>Keys to Success</a:t>
            </a:r>
            <a:endParaRPr lang="en-US" dirty="0"/>
          </a:p>
        </p:txBody>
      </p:sp>
    </p:spTree>
    <p:extLst>
      <p:ext uri="{BB962C8B-B14F-4D97-AF65-F5344CB8AC3E}">
        <p14:creationId xmlns:p14="http://schemas.microsoft.com/office/powerpoint/2010/main" val="69019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968036" y="1767636"/>
            <a:ext cx="4694327" cy="4694327"/>
          </a:xfrm>
          <a:prstGeom prst="rect">
            <a:avLst/>
          </a:prstGeom>
        </p:spPr>
      </p:pic>
    </p:spTree>
    <p:extLst>
      <p:ext uri="{BB962C8B-B14F-4D97-AF65-F5344CB8AC3E}">
        <p14:creationId xmlns:p14="http://schemas.microsoft.com/office/powerpoint/2010/main" val="1362996718"/>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How does it all fit together?</a:t>
            </a:r>
            <a:endParaRPr lang="en-US" dirty="0"/>
          </a:p>
        </p:txBody>
      </p:sp>
      <p:sp>
        <p:nvSpPr>
          <p:cNvPr id="5" name="Content Placeholder 4"/>
          <p:cNvSpPr>
            <a:spLocks noGrp="1"/>
          </p:cNvSpPr>
          <p:nvPr>
            <p:ph idx="14"/>
          </p:nvPr>
        </p:nvSpPr>
        <p:spPr>
          <a:xfrm>
            <a:off x="686655" y="1813042"/>
            <a:ext cx="13273820" cy="5139869"/>
          </a:xfrm>
        </p:spPr>
        <p:txBody>
          <a:bodyPr/>
          <a:lstStyle/>
          <a:p>
            <a:r>
              <a:rPr lang="en-US" dirty="0" smtClean="0"/>
              <a:t>IT shifts from doer to enabler</a:t>
            </a:r>
          </a:p>
          <a:p>
            <a:r>
              <a:rPr lang="en-US" dirty="0" smtClean="0"/>
              <a:t>Consider the foundations of Tableau Drive</a:t>
            </a:r>
          </a:p>
          <a:p>
            <a:pPr lvl="1"/>
            <a:r>
              <a:rPr lang="en-US" dirty="0" smtClean="0"/>
              <a:t>People</a:t>
            </a:r>
          </a:p>
          <a:p>
            <a:pPr lvl="1"/>
            <a:r>
              <a:rPr lang="en-US" dirty="0" smtClean="0"/>
              <a:t>Process</a:t>
            </a:r>
          </a:p>
          <a:p>
            <a:pPr lvl="1"/>
            <a:r>
              <a:rPr lang="en-US" dirty="0" smtClean="0"/>
              <a:t>Platform</a:t>
            </a:r>
          </a:p>
          <a:p>
            <a:r>
              <a:rPr lang="en-US" dirty="0" smtClean="0"/>
              <a:t>Site Admins focus on Process</a:t>
            </a:r>
          </a:p>
          <a:p>
            <a:pPr lvl="1"/>
            <a:r>
              <a:rPr lang="en-US" dirty="0" smtClean="0"/>
              <a:t>Governance</a:t>
            </a:r>
          </a:p>
          <a:p>
            <a:pPr lvl="1"/>
            <a:r>
              <a:rPr lang="en-US" dirty="0" smtClean="0"/>
              <a:t>Best Practices</a:t>
            </a:r>
          </a:p>
          <a:p>
            <a:pPr lvl="1"/>
            <a:r>
              <a:rPr lang="en-US" dirty="0" smtClean="0"/>
              <a:t>Community</a:t>
            </a:r>
          </a:p>
          <a:p>
            <a:r>
              <a:rPr lang="en-US" dirty="0" smtClean="0"/>
              <a:t>Equip Site Admins with tools they need to make</a:t>
            </a:r>
            <a:r>
              <a:rPr lang="en-US" dirty="0"/>
              <a:t/>
            </a:r>
            <a:br>
              <a:rPr lang="en-US" dirty="0"/>
            </a:br>
            <a:r>
              <a:rPr lang="en-US" dirty="0"/>
              <a:t> </a:t>
            </a:r>
            <a:r>
              <a:rPr lang="en-US" dirty="0" smtClean="0"/>
              <a:t>  data-driven decisions</a:t>
            </a:r>
          </a:p>
        </p:txBody>
      </p:sp>
      <p:grpSp>
        <p:nvGrpSpPr>
          <p:cNvPr id="4" name="Group 3"/>
          <p:cNvGrpSpPr/>
          <p:nvPr/>
        </p:nvGrpSpPr>
        <p:grpSpPr>
          <a:xfrm>
            <a:off x="7479277" y="381001"/>
            <a:ext cx="6481197" cy="6496683"/>
            <a:chOff x="7479277" y="381001"/>
            <a:chExt cx="6481197" cy="6496683"/>
          </a:xfrm>
        </p:grpSpPr>
        <p:grpSp>
          <p:nvGrpSpPr>
            <p:cNvPr id="7" name="Group 6"/>
            <p:cNvGrpSpPr/>
            <p:nvPr/>
          </p:nvGrpSpPr>
          <p:grpSpPr>
            <a:xfrm>
              <a:off x="7479277" y="381001"/>
              <a:ext cx="6481197" cy="6489761"/>
              <a:chOff x="2105306" y="105056"/>
              <a:chExt cx="4942103" cy="4948633"/>
            </a:xfrm>
            <a:effectLst>
              <a:outerShdw blurRad="165100" sx="103000" sy="103000" algn="ctr" rotWithShape="0">
                <a:prstClr val="black">
                  <a:alpha val="27000"/>
                </a:prstClr>
              </a:outerShdw>
            </a:effectLst>
          </p:grpSpPr>
          <p:sp>
            <p:nvSpPr>
              <p:cNvPr id="33" name="Block Arc 32"/>
              <p:cNvSpPr/>
              <p:nvPr/>
            </p:nvSpPr>
            <p:spPr>
              <a:xfrm>
                <a:off x="2109651" y="115932"/>
                <a:ext cx="4937760" cy="4937760"/>
              </a:xfrm>
              <a:prstGeom prst="blockArc">
                <a:avLst>
                  <a:gd name="adj1" fmla="val 9052687"/>
                  <a:gd name="adj2" fmla="val 19831473"/>
                  <a:gd name="adj3" fmla="val 11036"/>
                </a:avLst>
              </a:prstGeom>
              <a:solidFill>
                <a:srgbClr val="1926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endParaRPr lang="en-US" sz="2133" dirty="0">
                  <a:solidFill>
                    <a:srgbClr val="666666"/>
                  </a:solidFill>
                </a:endParaRPr>
              </a:p>
            </p:txBody>
          </p:sp>
          <p:sp>
            <p:nvSpPr>
              <p:cNvPr id="34" name="TextBox 33"/>
              <p:cNvSpPr txBox="1"/>
              <p:nvPr/>
            </p:nvSpPr>
            <p:spPr>
              <a:xfrm rot="21398773">
                <a:off x="2423160" y="429440"/>
                <a:ext cx="4297678" cy="4336866"/>
              </a:xfrm>
              <a:prstGeom prst="rect">
                <a:avLst/>
              </a:prstGeom>
              <a:noFill/>
            </p:spPr>
            <p:txBody>
              <a:bodyPr wrap="square" rtlCol="0">
                <a:prstTxWarp prst="textArchUp">
                  <a:avLst>
                    <a:gd name="adj" fmla="val 11621466"/>
                  </a:avLst>
                </a:prstTxWarp>
                <a:spAutoFit/>
              </a:bodyPr>
              <a:lstStyle/>
              <a:p>
                <a:pPr defTabSz="1306221"/>
                <a:r>
                  <a:rPr lang="en-US" sz="1867" b="1" spc="400" dirty="0">
                    <a:solidFill>
                      <a:prstClr val="white"/>
                    </a:solidFill>
                    <a:ea typeface="Gill Sans" charset="0"/>
                    <a:cs typeface="Gill Sans" charset="0"/>
                  </a:rPr>
                  <a:t>CENTER OF EXPERTISE</a:t>
                </a:r>
              </a:p>
            </p:txBody>
          </p:sp>
          <p:sp>
            <p:nvSpPr>
              <p:cNvPr id="35" name="Block Arc 34"/>
              <p:cNvSpPr/>
              <p:nvPr/>
            </p:nvSpPr>
            <p:spPr>
              <a:xfrm flipH="1" flipV="1">
                <a:off x="2105307" y="105057"/>
                <a:ext cx="4937760" cy="4937760"/>
              </a:xfrm>
              <a:prstGeom prst="blockArc">
                <a:avLst>
                  <a:gd name="adj1" fmla="val 9052687"/>
                  <a:gd name="adj2" fmla="val 19831473"/>
                  <a:gd name="adj3" fmla="val 11036"/>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endParaRPr lang="en-US" sz="2133" dirty="0">
                  <a:solidFill>
                    <a:srgbClr val="666666"/>
                  </a:solidFill>
                </a:endParaRPr>
              </a:p>
            </p:txBody>
          </p:sp>
          <p:sp>
            <p:nvSpPr>
              <p:cNvPr id="36" name="TextBox 35"/>
              <p:cNvSpPr txBox="1"/>
              <p:nvPr/>
            </p:nvSpPr>
            <p:spPr>
              <a:xfrm rot="540540" flipH="1" flipV="1">
                <a:off x="2423158" y="422906"/>
                <a:ext cx="4388483" cy="4388484"/>
              </a:xfrm>
              <a:prstGeom prst="rect">
                <a:avLst/>
              </a:prstGeom>
              <a:noFill/>
            </p:spPr>
            <p:txBody>
              <a:bodyPr wrap="square" rtlCol="0">
                <a:prstTxWarp prst="textArchDown">
                  <a:avLst>
                    <a:gd name="adj" fmla="val 16210149"/>
                  </a:avLst>
                </a:prstTxWarp>
                <a:spAutoFit/>
              </a:bodyPr>
              <a:lstStyle/>
              <a:p>
                <a:pPr defTabSz="1306221"/>
                <a:r>
                  <a:rPr lang="en-US" sz="1867" b="1" spc="400" dirty="0">
                    <a:solidFill>
                      <a:srgbClr val="666666"/>
                    </a:solidFill>
                    <a:ea typeface="Gill Sans" charset="0"/>
                    <a:cs typeface="Gill Sans" charset="0"/>
                  </a:rPr>
                  <a:t>CENTER OF OPERATIONS</a:t>
                </a:r>
              </a:p>
            </p:txBody>
          </p:sp>
          <p:sp>
            <p:nvSpPr>
              <p:cNvPr id="37" name="Pentagon 36"/>
              <p:cNvSpPr/>
              <p:nvPr/>
            </p:nvSpPr>
            <p:spPr>
              <a:xfrm rot="3780592">
                <a:off x="6285898" y="1235989"/>
                <a:ext cx="387116" cy="548413"/>
              </a:xfrm>
              <a:prstGeom prst="homePlate">
                <a:avLst/>
              </a:prstGeom>
              <a:solidFill>
                <a:srgbClr val="1926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endParaRPr lang="en-US" sz="2133" dirty="0">
                  <a:solidFill>
                    <a:srgbClr val="666666"/>
                  </a:solidFill>
                </a:endParaRPr>
              </a:p>
            </p:txBody>
          </p:sp>
          <p:sp>
            <p:nvSpPr>
              <p:cNvPr id="38" name="Pentagon 37"/>
              <p:cNvSpPr/>
              <p:nvPr/>
            </p:nvSpPr>
            <p:spPr>
              <a:xfrm rot="14400000">
                <a:off x="2453371" y="3351523"/>
                <a:ext cx="387116" cy="548413"/>
              </a:xfrm>
              <a:prstGeom prst="homePlat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endParaRPr lang="en-US" sz="2133" dirty="0">
                  <a:solidFill>
                    <a:srgbClr val="666666"/>
                  </a:solidFill>
                </a:endParaRPr>
              </a:p>
            </p:txBody>
          </p:sp>
        </p:grpSp>
        <p:sp>
          <p:nvSpPr>
            <p:cNvPr id="8" name="Donut 7"/>
            <p:cNvSpPr/>
            <p:nvPr/>
          </p:nvSpPr>
          <p:spPr>
            <a:xfrm>
              <a:off x="8177923" y="1080440"/>
              <a:ext cx="5072475" cy="5070887"/>
            </a:xfrm>
            <a:prstGeom prst="donut">
              <a:avLst>
                <a:gd name="adj" fmla="val 33813"/>
              </a:avLst>
            </a:prstGeom>
            <a:solidFill>
              <a:schemeClr val="bg1">
                <a:lumMod val="85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endParaRPr lang="en-US" sz="2133" dirty="0">
                <a:solidFill>
                  <a:srgbClr val="666666"/>
                </a:solidFill>
              </a:endParaRPr>
            </a:p>
          </p:txBody>
        </p:sp>
        <p:cxnSp>
          <p:nvCxnSpPr>
            <p:cNvPr id="9" name="Straight Connector 8"/>
            <p:cNvCxnSpPr/>
            <p:nvPr/>
          </p:nvCxnSpPr>
          <p:spPr>
            <a:xfrm flipH="1">
              <a:off x="9074350" y="3619320"/>
              <a:ext cx="1629385" cy="1931736"/>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8231121" y="3608402"/>
              <a:ext cx="2508775" cy="427851"/>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0717008" y="3609806"/>
              <a:ext cx="1629385" cy="1931736"/>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0680846" y="3608407"/>
              <a:ext cx="2508775" cy="427851"/>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flipV="1">
              <a:off x="9837949" y="1233600"/>
              <a:ext cx="881837" cy="2374483"/>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10724437" y="1240745"/>
              <a:ext cx="863302" cy="2367338"/>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9270438" y="2162852"/>
              <a:ext cx="2887444" cy="2906062"/>
            </a:xfrm>
            <a:prstGeom prst="ellipse">
              <a:avLst/>
            </a:prstGeom>
            <a:solidFill>
              <a:schemeClr val="bg1">
                <a:lumMod val="75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endParaRPr lang="en-US" sz="2133" dirty="0">
                <a:solidFill>
                  <a:prstClr val="white">
                    <a:lumMod val="50000"/>
                  </a:prstClr>
                </a:solidFill>
              </a:endParaRPr>
            </a:p>
          </p:txBody>
        </p:sp>
        <p:sp>
          <p:nvSpPr>
            <p:cNvPr id="16" name="TextBox 15"/>
            <p:cNvSpPr txBox="1"/>
            <p:nvPr/>
          </p:nvSpPr>
          <p:spPr>
            <a:xfrm rot="18035117">
              <a:off x="8053718" y="857256"/>
              <a:ext cx="3567185" cy="4406149"/>
            </a:xfrm>
            <a:prstGeom prst="rect">
              <a:avLst/>
            </a:prstGeom>
            <a:noFill/>
          </p:spPr>
          <p:txBody>
            <a:bodyPr wrap="square" rtlCol="0">
              <a:prstTxWarp prst="textArchDown">
                <a:avLst>
                  <a:gd name="adj" fmla="val 19772707"/>
                </a:avLst>
              </a:prstTxWarp>
              <a:spAutoFit/>
            </a:bodyPr>
            <a:lstStyle/>
            <a:p>
              <a:pPr algn="ctr" defTabSz="1306221"/>
              <a:r>
                <a:rPr lang="en-US" sz="1600" dirty="0">
                  <a:solidFill>
                    <a:prstClr val="white"/>
                  </a:solidFill>
                  <a:cs typeface="Gill Sans"/>
                </a:rPr>
                <a:t>PLATFORM</a:t>
              </a:r>
            </a:p>
          </p:txBody>
        </p:sp>
        <p:sp>
          <p:nvSpPr>
            <p:cNvPr id="17" name="TextBox 16"/>
            <p:cNvSpPr txBox="1"/>
            <p:nvPr/>
          </p:nvSpPr>
          <p:spPr>
            <a:xfrm rot="3770660">
              <a:off x="9913349" y="914765"/>
              <a:ext cx="3515463" cy="4391989"/>
            </a:xfrm>
            <a:prstGeom prst="rect">
              <a:avLst/>
            </a:prstGeom>
            <a:noFill/>
          </p:spPr>
          <p:txBody>
            <a:bodyPr wrap="square" rtlCol="0">
              <a:prstTxWarp prst="textArchDown">
                <a:avLst>
                  <a:gd name="adj" fmla="val 16715504"/>
                </a:avLst>
              </a:prstTxWarp>
              <a:spAutoFit/>
            </a:bodyPr>
            <a:lstStyle/>
            <a:p>
              <a:pPr algn="ctr" defTabSz="1306221"/>
              <a:r>
                <a:rPr lang="en-US" sz="1600" dirty="0">
                  <a:solidFill>
                    <a:srgbClr val="FF0000"/>
                  </a:solidFill>
                  <a:cs typeface="Gill Sans"/>
                </a:rPr>
                <a:t>PROCESS</a:t>
              </a:r>
            </a:p>
          </p:txBody>
        </p:sp>
        <p:sp>
          <p:nvSpPr>
            <p:cNvPr id="18" name="TextBox 17"/>
            <p:cNvSpPr txBox="1"/>
            <p:nvPr/>
          </p:nvSpPr>
          <p:spPr>
            <a:xfrm>
              <a:off x="9084248" y="2528622"/>
              <a:ext cx="3311295" cy="4349062"/>
            </a:xfrm>
            <a:prstGeom prst="rect">
              <a:avLst/>
            </a:prstGeom>
            <a:noFill/>
          </p:spPr>
          <p:txBody>
            <a:bodyPr wrap="square" rtlCol="0">
              <a:prstTxWarp prst="textArchUp">
                <a:avLst/>
              </a:prstTxWarp>
              <a:spAutoFit/>
            </a:bodyPr>
            <a:lstStyle/>
            <a:p>
              <a:pPr algn="ctr" defTabSz="1306221"/>
              <a:r>
                <a:rPr lang="en-US" sz="1600" dirty="0">
                  <a:solidFill>
                    <a:prstClr val="white"/>
                  </a:solidFill>
                  <a:cs typeface="Gill Sans"/>
                </a:rPr>
                <a:t>PEOPLE</a:t>
              </a:r>
            </a:p>
          </p:txBody>
        </p:sp>
        <p:sp>
          <p:nvSpPr>
            <p:cNvPr id="19" name="TextBox 18"/>
            <p:cNvSpPr txBox="1"/>
            <p:nvPr/>
          </p:nvSpPr>
          <p:spPr>
            <a:xfrm>
              <a:off x="9972556" y="1492341"/>
              <a:ext cx="1483205" cy="276999"/>
            </a:xfrm>
            <a:prstGeom prst="rect">
              <a:avLst/>
            </a:prstGeom>
            <a:noFill/>
          </p:spPr>
          <p:txBody>
            <a:bodyPr wrap="square" rtlCol="0">
              <a:spAutoFit/>
            </a:bodyPr>
            <a:lstStyle/>
            <a:p>
              <a:pPr algn="ctr" defTabSz="1306221"/>
              <a:r>
                <a:rPr lang="en-US" sz="1200" dirty="0">
                  <a:solidFill>
                    <a:srgbClr val="666666">
                      <a:lumMod val="65000"/>
                      <a:lumOff val="35000"/>
                    </a:srgbClr>
                  </a:solidFill>
                  <a:cs typeface="Gill Sans Light"/>
                </a:rPr>
                <a:t>STRATEGY</a:t>
              </a:r>
            </a:p>
          </p:txBody>
        </p:sp>
        <p:sp>
          <p:nvSpPr>
            <p:cNvPr id="20" name="TextBox 19"/>
            <p:cNvSpPr txBox="1"/>
            <p:nvPr/>
          </p:nvSpPr>
          <p:spPr>
            <a:xfrm>
              <a:off x="11234886" y="2014871"/>
              <a:ext cx="1664726" cy="276999"/>
            </a:xfrm>
            <a:prstGeom prst="rect">
              <a:avLst/>
            </a:prstGeom>
            <a:noFill/>
          </p:spPr>
          <p:txBody>
            <a:bodyPr wrap="square" rtlCol="0">
              <a:spAutoFit/>
            </a:bodyPr>
            <a:lstStyle/>
            <a:p>
              <a:pPr algn="ctr" defTabSz="1306221"/>
              <a:r>
                <a:rPr lang="en-US" sz="1200" dirty="0">
                  <a:solidFill>
                    <a:srgbClr val="666666">
                      <a:lumMod val="65000"/>
                      <a:lumOff val="35000"/>
                    </a:srgbClr>
                  </a:solidFill>
                  <a:cs typeface="Gill Sans Light"/>
                </a:rPr>
                <a:t>RESOURCES</a:t>
              </a:r>
            </a:p>
          </p:txBody>
        </p:sp>
        <p:sp>
          <p:nvSpPr>
            <p:cNvPr id="21" name="TextBox 20"/>
            <p:cNvSpPr txBox="1"/>
            <p:nvPr/>
          </p:nvSpPr>
          <p:spPr>
            <a:xfrm>
              <a:off x="8517284" y="1922832"/>
              <a:ext cx="1671334" cy="461665"/>
            </a:xfrm>
            <a:prstGeom prst="rect">
              <a:avLst/>
            </a:prstGeom>
            <a:noFill/>
          </p:spPr>
          <p:txBody>
            <a:bodyPr wrap="square" rtlCol="0">
              <a:spAutoFit/>
            </a:bodyPr>
            <a:lstStyle/>
            <a:p>
              <a:pPr algn="ctr" defTabSz="1306221"/>
              <a:r>
                <a:rPr lang="en-US" sz="1200" dirty="0">
                  <a:solidFill>
                    <a:srgbClr val="666666">
                      <a:lumMod val="65000"/>
                      <a:lumOff val="35000"/>
                    </a:srgbClr>
                  </a:solidFill>
                  <a:cs typeface="Gill Sans Light"/>
                </a:rPr>
                <a:t>EDUCATION</a:t>
              </a:r>
            </a:p>
            <a:p>
              <a:pPr algn="ctr" defTabSz="1306221"/>
              <a:r>
                <a:rPr lang="en-US" sz="1200" dirty="0">
                  <a:solidFill>
                    <a:srgbClr val="666666">
                      <a:lumMod val="65000"/>
                      <a:lumOff val="35000"/>
                    </a:srgbClr>
                  </a:solidFill>
                  <a:cs typeface="Gill Sans Light"/>
                </a:rPr>
                <a:t>+ SUPPORT</a:t>
              </a:r>
            </a:p>
          </p:txBody>
        </p:sp>
        <p:sp>
          <p:nvSpPr>
            <p:cNvPr id="22" name="TextBox 21"/>
            <p:cNvSpPr txBox="1"/>
            <p:nvPr/>
          </p:nvSpPr>
          <p:spPr>
            <a:xfrm>
              <a:off x="12029102" y="3085595"/>
              <a:ext cx="1204258" cy="461665"/>
            </a:xfrm>
            <a:prstGeom prst="rect">
              <a:avLst/>
            </a:prstGeom>
            <a:noFill/>
          </p:spPr>
          <p:txBody>
            <a:bodyPr wrap="square" rtlCol="0">
              <a:spAutoFit/>
            </a:bodyPr>
            <a:lstStyle/>
            <a:p>
              <a:pPr algn="ctr" defTabSz="1306221"/>
              <a:r>
                <a:rPr lang="en-US" sz="1200" dirty="0">
                  <a:solidFill>
                    <a:srgbClr val="666666">
                      <a:lumMod val="65000"/>
                      <a:lumOff val="35000"/>
                    </a:srgbClr>
                  </a:solidFill>
                  <a:cs typeface="Gill Sans Light"/>
                </a:rPr>
                <a:t>DATA</a:t>
              </a:r>
            </a:p>
            <a:p>
              <a:pPr algn="ctr" defTabSz="1306221"/>
              <a:r>
                <a:rPr lang="en-US" sz="1200" dirty="0">
                  <a:solidFill>
                    <a:srgbClr val="666666">
                      <a:lumMod val="65000"/>
                      <a:lumOff val="35000"/>
                    </a:srgbClr>
                  </a:solidFill>
                  <a:cs typeface="Gill Sans Light"/>
                </a:rPr>
                <a:t>ACCESS</a:t>
              </a:r>
            </a:p>
          </p:txBody>
        </p:sp>
        <p:sp>
          <p:nvSpPr>
            <p:cNvPr id="23" name="TextBox 22"/>
            <p:cNvSpPr txBox="1"/>
            <p:nvPr/>
          </p:nvSpPr>
          <p:spPr>
            <a:xfrm>
              <a:off x="11989323" y="4367358"/>
              <a:ext cx="925595" cy="461665"/>
            </a:xfrm>
            <a:prstGeom prst="rect">
              <a:avLst/>
            </a:prstGeom>
            <a:noFill/>
          </p:spPr>
          <p:txBody>
            <a:bodyPr wrap="square" rtlCol="0">
              <a:spAutoFit/>
            </a:bodyPr>
            <a:lstStyle/>
            <a:p>
              <a:pPr algn="ctr" defTabSz="1306221"/>
              <a:r>
                <a:rPr lang="en-US" sz="1200" dirty="0">
                  <a:solidFill>
                    <a:srgbClr val="666666">
                      <a:lumMod val="65000"/>
                      <a:lumOff val="35000"/>
                    </a:srgbClr>
                  </a:solidFill>
                  <a:cs typeface="Gill Sans Light"/>
                </a:rPr>
                <a:t>DATA</a:t>
              </a:r>
            </a:p>
            <a:p>
              <a:pPr algn="ctr" defTabSz="1306221"/>
              <a:r>
                <a:rPr lang="en-US" sz="1200" dirty="0">
                  <a:solidFill>
                    <a:srgbClr val="666666">
                      <a:lumMod val="65000"/>
                      <a:lumOff val="35000"/>
                    </a:srgbClr>
                  </a:solidFill>
                  <a:cs typeface="Gill Sans Light"/>
                </a:rPr>
                <a:t>QUALITY</a:t>
              </a:r>
            </a:p>
          </p:txBody>
        </p:sp>
        <p:sp>
          <p:nvSpPr>
            <p:cNvPr id="24" name="TextBox 23"/>
            <p:cNvSpPr txBox="1"/>
            <p:nvPr/>
          </p:nvSpPr>
          <p:spPr>
            <a:xfrm>
              <a:off x="10615497" y="5413844"/>
              <a:ext cx="1635726" cy="276999"/>
            </a:xfrm>
            <a:prstGeom prst="rect">
              <a:avLst/>
            </a:prstGeom>
            <a:noFill/>
          </p:spPr>
          <p:txBody>
            <a:bodyPr wrap="square" rtlCol="0">
              <a:spAutoFit/>
            </a:bodyPr>
            <a:lstStyle/>
            <a:p>
              <a:pPr algn="ctr" defTabSz="1306221"/>
              <a:r>
                <a:rPr lang="en-US" sz="1200" dirty="0">
                  <a:solidFill>
                    <a:srgbClr val="666666">
                      <a:lumMod val="65000"/>
                      <a:lumOff val="35000"/>
                    </a:srgbClr>
                  </a:solidFill>
                  <a:cs typeface="Gill Sans Light"/>
                </a:rPr>
                <a:t>INFRASTRUCTURE</a:t>
              </a:r>
            </a:p>
          </p:txBody>
        </p:sp>
        <p:sp>
          <p:nvSpPr>
            <p:cNvPr id="25" name="TextBox 24"/>
            <p:cNvSpPr txBox="1"/>
            <p:nvPr/>
          </p:nvSpPr>
          <p:spPr>
            <a:xfrm>
              <a:off x="9245654" y="5337892"/>
              <a:ext cx="1502420" cy="461665"/>
            </a:xfrm>
            <a:prstGeom prst="rect">
              <a:avLst/>
            </a:prstGeom>
            <a:noFill/>
          </p:spPr>
          <p:txBody>
            <a:bodyPr wrap="square" rtlCol="0">
              <a:spAutoFit/>
            </a:bodyPr>
            <a:lstStyle/>
            <a:p>
              <a:pPr algn="ctr" defTabSz="1306221"/>
              <a:r>
                <a:rPr lang="en-US" sz="1200" dirty="0">
                  <a:solidFill>
                    <a:srgbClr val="FF0000"/>
                  </a:solidFill>
                  <a:cs typeface="Gill Sans Light"/>
                </a:rPr>
                <a:t>GOVERNANCE </a:t>
              </a:r>
            </a:p>
            <a:p>
              <a:pPr algn="ctr" defTabSz="1306221"/>
              <a:r>
                <a:rPr lang="en-US" sz="1200" dirty="0">
                  <a:solidFill>
                    <a:srgbClr val="FF0000"/>
                  </a:solidFill>
                  <a:cs typeface="Gill Sans Light"/>
                </a:rPr>
                <a:t>+ SECURITY</a:t>
              </a:r>
            </a:p>
          </p:txBody>
        </p:sp>
        <p:sp>
          <p:nvSpPr>
            <p:cNvPr id="26" name="TextBox 25"/>
            <p:cNvSpPr txBox="1"/>
            <p:nvPr/>
          </p:nvSpPr>
          <p:spPr>
            <a:xfrm>
              <a:off x="8198416" y="3131161"/>
              <a:ext cx="1125282" cy="276999"/>
            </a:xfrm>
            <a:prstGeom prst="rect">
              <a:avLst/>
            </a:prstGeom>
            <a:noFill/>
          </p:spPr>
          <p:txBody>
            <a:bodyPr wrap="square" rtlCol="0">
              <a:spAutoFit/>
            </a:bodyPr>
            <a:lstStyle/>
            <a:p>
              <a:pPr algn="ctr" defTabSz="1306221"/>
              <a:r>
                <a:rPr lang="en-US" sz="1200" dirty="0">
                  <a:solidFill>
                    <a:srgbClr val="FF0000"/>
                  </a:solidFill>
                  <a:cs typeface="Gill Sans Light"/>
                </a:rPr>
                <a:t>COMMUNITY</a:t>
              </a:r>
            </a:p>
          </p:txBody>
        </p:sp>
        <p:sp>
          <p:nvSpPr>
            <p:cNvPr id="27" name="TextBox 26"/>
            <p:cNvSpPr txBox="1"/>
            <p:nvPr/>
          </p:nvSpPr>
          <p:spPr>
            <a:xfrm>
              <a:off x="8306902" y="4357389"/>
              <a:ext cx="1390371" cy="461665"/>
            </a:xfrm>
            <a:prstGeom prst="rect">
              <a:avLst/>
            </a:prstGeom>
            <a:noFill/>
          </p:spPr>
          <p:txBody>
            <a:bodyPr wrap="square" rtlCol="0">
              <a:spAutoFit/>
            </a:bodyPr>
            <a:lstStyle/>
            <a:p>
              <a:pPr algn="ctr" defTabSz="1306221"/>
              <a:r>
                <a:rPr lang="en-US" sz="1200" dirty="0">
                  <a:solidFill>
                    <a:srgbClr val="FF0000"/>
                  </a:solidFill>
                  <a:cs typeface="Gill Sans Light"/>
                </a:rPr>
                <a:t>BEST </a:t>
              </a:r>
            </a:p>
            <a:p>
              <a:pPr algn="ctr" defTabSz="1306221"/>
              <a:r>
                <a:rPr lang="en-US" sz="1200" dirty="0">
                  <a:solidFill>
                    <a:srgbClr val="FF0000"/>
                  </a:solidFill>
                  <a:cs typeface="Gill Sans Light"/>
                </a:rPr>
                <a:t>PRACTICES</a:t>
              </a:r>
            </a:p>
          </p:txBody>
        </p:sp>
        <p:cxnSp>
          <p:nvCxnSpPr>
            <p:cNvPr id="28" name="Straight Connector 27"/>
            <p:cNvCxnSpPr/>
            <p:nvPr/>
          </p:nvCxnSpPr>
          <p:spPr>
            <a:xfrm flipH="1" flipV="1">
              <a:off x="8511582" y="2376384"/>
              <a:ext cx="2210239" cy="1243909"/>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10694221" y="2368916"/>
              <a:ext cx="2216818" cy="1232553"/>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0705683" y="3584080"/>
              <a:ext cx="3" cy="2570843"/>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9896046" y="2792492"/>
              <a:ext cx="1636233" cy="16467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306221"/>
              <a:endParaRPr lang="en-US" sz="2133" dirty="0">
                <a:solidFill>
                  <a:srgbClr val="000000"/>
                </a:solidFill>
              </a:endParaRPr>
            </a:p>
          </p:txBody>
        </p:sp>
        <p:sp>
          <p:nvSpPr>
            <p:cNvPr id="32" name="TextBox 31"/>
            <p:cNvSpPr txBox="1"/>
            <p:nvPr/>
          </p:nvSpPr>
          <p:spPr>
            <a:xfrm>
              <a:off x="9896046" y="3268764"/>
              <a:ext cx="1636233" cy="757129"/>
            </a:xfrm>
            <a:prstGeom prst="rect">
              <a:avLst/>
            </a:prstGeom>
            <a:noFill/>
          </p:spPr>
          <p:txBody>
            <a:bodyPr wrap="square" rtlCol="0">
              <a:spAutoFit/>
            </a:bodyPr>
            <a:lstStyle/>
            <a:p>
              <a:pPr algn="ctr" defTabSz="1306221">
                <a:lnSpc>
                  <a:spcPct val="120000"/>
                </a:lnSpc>
              </a:pPr>
              <a:r>
                <a:rPr lang="en-US" sz="1800" dirty="0">
                  <a:solidFill>
                    <a:srgbClr val="000000"/>
                  </a:solidFill>
                  <a:cs typeface="Gill Sans SemiBold"/>
                </a:rPr>
                <a:t>VISUAL</a:t>
              </a:r>
            </a:p>
            <a:p>
              <a:pPr algn="ctr" defTabSz="1306221">
                <a:lnSpc>
                  <a:spcPct val="120000"/>
                </a:lnSpc>
              </a:pPr>
              <a:r>
                <a:rPr lang="en-US" sz="1800" dirty="0">
                  <a:solidFill>
                    <a:srgbClr val="000000"/>
                  </a:solidFill>
                  <a:cs typeface="Gill Sans SemiBold"/>
                </a:rPr>
                <a:t>ANALYTICS</a:t>
              </a:r>
            </a:p>
          </p:txBody>
        </p:sp>
      </p:grpSp>
    </p:spTree>
    <p:extLst>
      <p:ext uri="{BB962C8B-B14F-4D97-AF65-F5344CB8AC3E}">
        <p14:creationId xmlns:p14="http://schemas.microsoft.com/office/powerpoint/2010/main" val="128401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2590800" y="0"/>
            <a:ext cx="9444515" cy="8229600"/>
          </a:xfrm>
          <a:prstGeom prst="rect">
            <a:avLst/>
          </a:prstGeom>
        </p:spPr>
      </p:pic>
    </p:spTree>
    <p:extLst>
      <p:ext uri="{BB962C8B-B14F-4D97-AF65-F5344CB8AC3E}">
        <p14:creationId xmlns:p14="http://schemas.microsoft.com/office/powerpoint/2010/main" val="312064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5736949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983278" y="1744774"/>
            <a:ext cx="4663844" cy="4740051"/>
          </a:xfrm>
          <a:prstGeom prst="rect">
            <a:avLst/>
          </a:prstGeom>
        </p:spPr>
      </p:pic>
    </p:spTree>
    <p:extLst>
      <p:ext uri="{BB962C8B-B14F-4D97-AF65-F5344CB8AC3E}">
        <p14:creationId xmlns:p14="http://schemas.microsoft.com/office/powerpoint/2010/main" val="355157836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3.xml><?xml version="1.0" encoding="utf-8"?>
<a:theme xmlns:a="http://schemas.openxmlformats.org/drawingml/2006/main" name="2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4.xml><?xml version="1.0" encoding="utf-8"?>
<a:theme xmlns:a="http://schemas.openxmlformats.org/drawingml/2006/main" name="3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5.xml><?xml version="1.0" encoding="utf-8"?>
<a:theme xmlns:a="http://schemas.openxmlformats.org/drawingml/2006/main" name="4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6.xml><?xml version="1.0" encoding="utf-8"?>
<a:theme xmlns:a="http://schemas.openxmlformats.org/drawingml/2006/main" name="5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7.xml><?xml version="1.0" encoding="utf-8"?>
<a:theme xmlns:a="http://schemas.openxmlformats.org/drawingml/2006/main" name="Template_CorpPPT_GillSansMT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orporatePresentationTemplate_GillSansMT">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iveDiscovery.potx" id="{6E99B0DA-9854-455B-B969-FE4EC11E0FFC}" vid="{30F851ED-2742-4512-8FD2-5A8D9200987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TaxCatchAll xmlns="8f5d7798-7821-43a6-a985-13101876e817">
      <Value>1448</Value>
    </TaxCatchAll>
    <j89f38c15dce4d319549dc3776cbf89a xmlns="8f5d7798-7821-43a6-a985-13101876e817">
      <Terms xmlns="http://schemas.microsoft.com/office/infopath/2007/PartnerControls"/>
    </j89f38c15dce4d319549dc3776cbf89a>
    <d7c70b0ed11447c597c34d4c1f41e9cd xmlns="8f5d7798-7821-43a6-a985-13101876e817">
      <Terms xmlns="http://schemas.microsoft.com/office/infopath/2007/PartnerControls"/>
    </d7c70b0ed11447c597c34d4c1f41e9cd>
    <he78203ea28d454db387e2db948ab676 xmlns="082e1078-9f74-49a2-8369-39099c44de56">
      <Terms xmlns="http://schemas.microsoft.com/office/infopath/2007/PartnerControls"/>
    </he78203ea28d454db387e2db948ab676>
    <d9cacc74e1e44e54a490d96812b0caac xmlns="8f5d7798-7821-43a6-a985-13101876e817">
      <Terms xmlns="http://schemas.microsoft.com/office/infopath/2007/PartnerControls"/>
    </d9cacc74e1e44e54a490d96812b0caac>
    <TaxKeywordTaxHTField xmlns="8f5d7798-7821-43a6-a985-13101876e817">
      <Terms xmlns="http://schemas.microsoft.com/office/infopath/2007/PartnerControls">
        <TermInfo xmlns="http://schemas.microsoft.com/office/infopath/2007/PartnerControls">
          <TermName xmlns="http://schemas.microsoft.com/office/infopath/2007/PartnerControls">Tableau Conference 2015</TermName>
          <TermId xmlns="http://schemas.microsoft.com/office/infopath/2007/PartnerControls">e9ba4fc4-0c2a-4403-b13e-7d643ac0c45b</TermId>
        </TermInfo>
      </Terms>
    </TaxKeywordTaxHTField>
    <m87bee75e4374e339922d70764268e24 xmlns="8f5d7798-7821-43a6-a985-13101876e817">
      <Terms xmlns="http://schemas.microsoft.com/office/infopath/2007/PartnerControls"/>
    </m87bee75e4374e339922d70764268e24>
    <n8e15f960ce64786886faaeede23cb19 xmlns="8f5d7798-7821-43a6-a985-13101876e817">
      <Terms xmlns="http://schemas.microsoft.com/office/infopath/2007/PartnerControls"/>
    </n8e15f960ce64786886faaeede23cb19>
    <_dlc_DocId xmlns="8f5d7798-7821-43a6-a985-13101876e817">YRR7S5RA3EMT-4-2635</_dlc_DocId>
    <_dlc_DocIdUrl xmlns="8f5d7798-7821-43a6-a985-13101876e817">
      <Url>https://mysharepoint.tsi.lan/development/_layouts/15/DocIdRedir.aspx?ID=YRR7S5RA3EMT-4-2635</Url>
      <Description>YRR7S5RA3EMT-4-2635</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Tableau Document" ma:contentTypeID="0x010100F510592B88785F47B9543416BF59C85A000954B1BB9C78F2458B3FA01C126EF3F4" ma:contentTypeVersion="9" ma:contentTypeDescription="" ma:contentTypeScope="" ma:versionID="472eeda26b46da730364d78e5e085e34">
  <xsd:schema xmlns:xsd="http://www.w3.org/2001/XMLSchema" xmlns:xs="http://www.w3.org/2001/XMLSchema" xmlns:p="http://schemas.microsoft.com/office/2006/metadata/properties" xmlns:ns2="8f5d7798-7821-43a6-a985-13101876e817" xmlns:ns3="082e1078-9f74-49a2-8369-39099c44de56" targetNamespace="http://schemas.microsoft.com/office/2006/metadata/properties" ma:root="true" ma:fieldsID="ec335ab5fc2bab7394a7595f490905bd" ns2:_="" ns3:_="">
    <xsd:import namespace="8f5d7798-7821-43a6-a985-13101876e817"/>
    <xsd:import namespace="082e1078-9f74-49a2-8369-39099c44de56"/>
    <xsd:element name="properties">
      <xsd:complexType>
        <xsd:sequence>
          <xsd:element name="documentManagement">
            <xsd:complexType>
              <xsd:all>
                <xsd:element ref="ns2:n8e15f960ce64786886faaeede23cb19" minOccurs="0"/>
                <xsd:element ref="ns2:TaxCatchAll" minOccurs="0"/>
                <xsd:element ref="ns2:TaxCatchAllLabel" minOccurs="0"/>
                <xsd:element ref="ns2:d7c70b0ed11447c597c34d4c1f41e9cd" minOccurs="0"/>
                <xsd:element ref="ns2:m87bee75e4374e339922d70764268e24" minOccurs="0"/>
                <xsd:element ref="ns2:j89f38c15dce4d319549dc3776cbf89a" minOccurs="0"/>
                <xsd:element ref="ns2:d9cacc74e1e44e54a490d96812b0caac" minOccurs="0"/>
                <xsd:element ref="ns2:TaxKeywordTaxHTField" minOccurs="0"/>
                <xsd:element ref="ns2:_dlc_DocId" minOccurs="0"/>
                <xsd:element ref="ns2:_dlc_DocIdUrl" minOccurs="0"/>
                <xsd:element ref="ns2:_dlc_DocIdPersistId" minOccurs="0"/>
                <xsd:element ref="ns3:he78203ea28d454db387e2db948ab67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d7798-7821-43a6-a985-13101876e817" elementFormDefault="qualified">
    <xsd:import namespace="http://schemas.microsoft.com/office/2006/documentManagement/types"/>
    <xsd:import namespace="http://schemas.microsoft.com/office/infopath/2007/PartnerControls"/>
    <xsd:element name="n8e15f960ce64786886faaeede23cb19" ma:index="9" nillable="true" ma:taxonomy="true" ma:internalName="n8e15f960ce64786886faaeede23cb19" ma:taxonomyFieldName="Review_x0020_Status1" ma:displayName="Review Status" ma:default="" ma:fieldId="{78e15f96-0ce6-4786-886f-aaeede23cb19}" ma:sspId="53868d9d-ed24-45ac-9479-545e17389b59" ma:termSetId="c47ab3f6-7121-433a-8988-fee1a18002b1"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9da5cc64-91ec-4401-86e7-396541249071}" ma:internalName="TaxCatchAll" ma:showField="CatchAllData"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9da5cc64-91ec-4401-86e7-396541249071}" ma:internalName="TaxCatchAllLabel" ma:readOnly="true" ma:showField="CatchAllDataLabel"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d7c70b0ed11447c597c34d4c1f41e9cd" ma:index="13" nillable="true" ma:taxonomy="true" ma:internalName="d7c70b0ed11447c597c34d4c1f41e9cd" ma:taxonomyFieldName="Online" ma:displayName="Feature Team" ma:default="" ma:fieldId="{d7c70b0e-d114-47c5-97c3-4d4c1f41e9cd}" ma:sspId="53868d9d-ed24-45ac-9479-545e17389b59" ma:termSetId="fff5c8ec-db90-4d10-bd22-e3bd600627d8" ma:anchorId="00000000-0000-0000-0000-000000000000" ma:open="false" ma:isKeyword="false">
      <xsd:complexType>
        <xsd:sequence>
          <xsd:element ref="pc:Terms" minOccurs="0" maxOccurs="1"/>
        </xsd:sequence>
      </xsd:complexType>
    </xsd:element>
    <xsd:element name="m87bee75e4374e339922d70764268e24" ma:index="15" nillable="true" ma:taxonomy="true" ma:internalName="m87bee75e4374e339922d70764268e24" ma:taxonomyFieldName="Document_x0020_Category1" ma:displayName="Document Category" ma:default="" ma:fieldId="{687bee75-e437-4e33-9922-d70764268e24}" ma:sspId="53868d9d-ed24-45ac-9479-545e17389b59" ma:termSetId="e0d09c6e-2a7d-47b7-8487-d162cbc417d0" ma:anchorId="00000000-0000-0000-0000-000000000000" ma:open="false" ma:isKeyword="false">
      <xsd:complexType>
        <xsd:sequence>
          <xsd:element ref="pc:Terms" minOccurs="0" maxOccurs="1"/>
        </xsd:sequence>
      </xsd:complexType>
    </xsd:element>
    <xsd:element name="j89f38c15dce4d319549dc3776cbf89a" ma:index="17" nillable="true" ma:taxonomy="true" ma:internalName="j89f38c15dce4d319549dc3776cbf89a" ma:taxonomyFieldName="Tableau_x0020_Release0" ma:displayName="Tableau Release" ma:default="" ma:fieldId="{389f38c1-5dce-4d31-9549-dc3776cbf89a}" ma:sspId="53868d9d-ed24-45ac-9479-545e17389b59" ma:termSetId="65e12399-5799-4fd7-b877-95414072db10" ma:anchorId="00000000-0000-0000-0000-000000000000" ma:open="false" ma:isKeyword="false">
      <xsd:complexType>
        <xsd:sequence>
          <xsd:element ref="pc:Terms" minOccurs="0" maxOccurs="1"/>
        </xsd:sequence>
      </xsd:complexType>
    </xsd:element>
    <xsd:element name="d9cacc74e1e44e54a490d96812b0caac" ma:index="19" nillable="true" ma:taxonomy="true" ma:internalName="d9cacc74e1e44e54a490d96812b0caac" ma:taxonomyFieldName="Feature_x0020_Name" ma:displayName="Feature Name" ma:default="" ma:fieldId="{d9cacc74-e1e4-4e54-a490-d96812b0caac}" ma:sspId="53868d9d-ed24-45ac-9479-545e17389b59" ma:termSetId="4f336ba5-4c69-46b1-91d8-0982d276e130" ma:anchorId="00000000-0000-0000-0000-000000000000" ma:open="tru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fieldId="{23f27201-bee3-471e-b2e7-b64fd8b7ca38}" ma:taxonomyMulti="true" ma:sspId="53868d9d-ed24-45ac-9479-545e17389b59" ma:termSetId="00000000-0000-0000-0000-000000000000" ma:anchorId="00000000-0000-0000-0000-000000000000" ma:open="true" ma:isKeyword="true">
      <xsd:complexType>
        <xsd:sequence>
          <xsd:element ref="pc:Terms" minOccurs="0" maxOccurs="1"/>
        </xsd:sequence>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Url" ma:index="2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5"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82e1078-9f74-49a2-8369-39099c44de56" elementFormDefault="qualified">
    <xsd:import namespace="http://schemas.microsoft.com/office/2006/documentManagement/types"/>
    <xsd:import namespace="http://schemas.microsoft.com/office/infopath/2007/PartnerControls"/>
    <xsd:element name="he78203ea28d454db387e2db948ab676" ma:index="27" nillable="true" ma:taxonomy="true" ma:internalName="he78203ea28d454db387e2db948ab676" ma:taxonomyFieldName="Doc_x0020_Life_x0020_Cycle" ma:displayName="Archive" ma:readOnly="false" ma:default="" ma:fieldId="{1e78203e-a28d-454d-b387-e2db948ab676}" ma:sspId="53868d9d-ed24-45ac-9479-545e17389b59" ma:termSetId="1a9aaad6-de07-48c2-9ad9-ff1d1852a5a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8" ma:displayName="Risk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0DF9C7-60B4-4437-900E-4753855F8CD3}">
  <ds:schemaRefs>
    <ds:schemaRef ds:uri="http://schemas.microsoft.com/sharepoint/event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8f5d7798-7821-43a6-a985-13101876e817"/>
    <ds:schemaRef ds:uri="http://schemas.microsoft.com/office/2006/metadata/properties"/>
    <ds:schemaRef ds:uri="http://schemas.microsoft.com/office/2006/documentManagement/types"/>
    <ds:schemaRef ds:uri="http://www.w3.org/XML/1998/namespace"/>
    <ds:schemaRef ds:uri="http://purl.org/dc/dcmitype/"/>
    <ds:schemaRef ds:uri="http://purl.org/dc/elements/1.1/"/>
    <ds:schemaRef ds:uri="http://schemas.microsoft.com/office/infopath/2007/PartnerControls"/>
    <ds:schemaRef ds:uri="http://schemas.openxmlformats.org/package/2006/metadata/core-properties"/>
    <ds:schemaRef ds:uri="082e1078-9f74-49a2-8369-39099c44de56"/>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48281F4F-E2D6-40B7-8253-0CBC42340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d7798-7821-43a6-a985-13101876e817"/>
    <ds:schemaRef ds:uri="082e1078-9f74-49a2-8369-39099c44de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22323</TotalTime>
  <Words>5365</Words>
  <Application>Microsoft Office PowerPoint</Application>
  <PresentationFormat>Custom</PresentationFormat>
  <Paragraphs>712</Paragraphs>
  <Slides>82</Slides>
  <Notes>59</Notes>
  <HiddenSlides>1</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82</vt:i4>
      </vt:variant>
    </vt:vector>
  </HeadingPairs>
  <TitlesOfParts>
    <vt:vector size="102" baseType="lpstr">
      <vt:lpstr>Arial</vt:lpstr>
      <vt:lpstr>Arial Black</vt:lpstr>
      <vt:lpstr>Benton Sans</vt:lpstr>
      <vt:lpstr>BentonSans</vt:lpstr>
      <vt:lpstr>Calibri</vt:lpstr>
      <vt:lpstr>Consolas</vt:lpstr>
      <vt:lpstr>Gill Sans</vt:lpstr>
      <vt:lpstr>Gill Sans Light</vt:lpstr>
      <vt:lpstr>Gill Sans MT</vt:lpstr>
      <vt:lpstr>Gill Sans SemiBold</vt:lpstr>
      <vt:lpstr>Segoe UI</vt:lpstr>
      <vt:lpstr>Times New Roman</vt:lpstr>
      <vt:lpstr>Tableau_Conference_2015_Template_16x9 - Artitudes</vt:lpstr>
      <vt:lpstr>1_Tableau_Conference_2015_Template_16x9 - Artitudes</vt:lpstr>
      <vt:lpstr>2_Tableau_Conference_2015_Template_16x9 - Artitudes</vt:lpstr>
      <vt:lpstr>3_Tableau_Conference_2015_Template_16x9 - Artitudes</vt:lpstr>
      <vt:lpstr>4_Tableau_Conference_2015_Template_16x9 - Artitudes</vt:lpstr>
      <vt:lpstr>5_Tableau_Conference_2015_Template_16x9 - Artitudes</vt:lpstr>
      <vt:lpstr>Template_CorpPPT_GillSansMT_c</vt:lpstr>
      <vt:lpstr>CorporatePresentationTemplate_GillSansMT</vt:lpstr>
      <vt:lpstr>DATAVIZ 300  Week 7: Enabling Organizations with Data </vt:lpstr>
      <vt:lpstr>Today’s Lesson:  Trends in Business Intelligence  Role of IT  Mobile Business Intelligence  Exercise  Tour of Alpo        Hands on with Tableau Online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Modern Approach  to Business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PowerBI</vt:lpstr>
      <vt:lpstr>Domo</vt:lpstr>
      <vt:lpstr>Qlik</vt:lpstr>
      <vt:lpstr>BeyondCore</vt:lpstr>
      <vt:lpstr>ClearStory</vt:lpstr>
      <vt:lpstr>Microstrategy</vt:lpstr>
      <vt:lpstr>Tableau</vt:lpstr>
      <vt:lpstr>PowerPoint Presentation</vt:lpstr>
      <vt:lpstr>WHY IS TABLEAU DIFFERENT?</vt:lpstr>
      <vt:lpstr>Demo</vt:lpstr>
      <vt:lpstr>DEMO</vt:lpstr>
      <vt:lpstr>PowerPoint Presentation</vt:lpstr>
      <vt:lpstr>PowerPoint Presentation</vt:lpstr>
      <vt:lpstr>PowerPoint Presentation</vt:lpstr>
      <vt:lpstr>PowerPoint Presentation</vt:lpstr>
      <vt:lpstr>PowerPoint Presentation</vt:lpstr>
      <vt:lpstr>Today’s Lesson:  Trends in Business Intelligence  Role of IT  Mobile Business Intelligence  Exercise  Tour of Alpo        Hands on with Tableau Online   </vt:lpstr>
      <vt:lpstr>PowerPoint Presentation</vt:lpstr>
      <vt:lpstr>IT is responsible for…  security  integration    scalability  data governance  monitoring  &amp; management  high availability and disaster recovery    </vt:lpstr>
      <vt:lpstr>PowerPoint Presentation</vt:lpstr>
      <vt:lpstr>PowerPoint Presentation</vt:lpstr>
      <vt:lpstr>PowerPoint Presentation</vt:lpstr>
      <vt:lpstr>PowerPoint Presentation</vt:lpstr>
      <vt:lpstr>PowerPoint Presentation</vt:lpstr>
      <vt:lpstr>PowerPoint Presentation</vt:lpstr>
      <vt:lpstr>IT is responsible for…  security  integration    scalability  data governance  monitoring  &amp; management  high availability and disaster recovery    </vt:lpstr>
      <vt:lpstr>Today’s Lesson:  Trends in Business Intelligence  Role of IT  Mobile Business Intelligence  Exercise  Tour of Alpo        Hands on with Tableau Online   </vt:lpstr>
      <vt:lpstr>PowerPoint Presentation</vt:lpstr>
      <vt:lpstr>Mobile BI</vt:lpstr>
      <vt:lpstr>Paradigm Shift 1: Understanding Context</vt:lpstr>
      <vt:lpstr>“At Coke Consolidated, mobile is a key. We try to make sure our sales force is not stuck in the office, because we’re primarily responsible for selling the product. And spending time in an office looking at metrics, crunching numbers is not their job. Their job is to sell product.”   — Shawn Crenshaw,  Senior Business Analyst Coca-Cola Bottling Company Consolidated</vt:lpstr>
      <vt:lpstr>Paradigm Shift 2: Understanding User Intent</vt:lpstr>
      <vt:lpstr>Explore See Engage Collaborate</vt:lpstr>
      <vt:lpstr>Explore See Engage Collaborate</vt:lpstr>
      <vt:lpstr>Paradigm Shift 3: Designing for Mobile</vt:lpstr>
      <vt:lpstr>Today’s Lesson:  Trends in Business Intelligence  Role of IT  Mobile Business Intelligence  Exercise  Tour of Alpo        Hands on with Tableau Online   </vt:lpstr>
      <vt:lpstr>It’s a Balancing Act</vt:lpstr>
      <vt:lpstr>PowerPoint Presentation</vt:lpstr>
      <vt:lpstr>PowerPoint Presentation</vt:lpstr>
      <vt:lpstr>Content Structure and Ownership</vt:lpstr>
      <vt:lpstr>Object Level Security &amp; Permissions</vt:lpstr>
      <vt:lpstr>IT Managed Deployment</vt:lpstr>
      <vt:lpstr>PowerPoint Presentation</vt:lpstr>
      <vt:lpstr>PowerPoint Presentation</vt:lpstr>
      <vt:lpstr>PowerPoint Presentation</vt:lpstr>
      <vt:lpstr>PowerPoint Presentation</vt:lpstr>
      <vt:lpstr>Common Roles and Responsibilities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Vanessa Au</dc:creator>
  <cp:keywords>Tableau Conference 2015</cp:keywords>
  <cp:lastModifiedBy>Ashley Howard</cp:lastModifiedBy>
  <cp:revision>246</cp:revision>
  <dcterms:created xsi:type="dcterms:W3CDTF">2015-08-07T23:21:18Z</dcterms:created>
  <dcterms:modified xsi:type="dcterms:W3CDTF">2016-05-25T02:34:48Z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0x010100F510592B88785F47B9543416BF59C85A000954B1BB9C78F2458B3FA01C126EF3F4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1448;#Tableau Conference 2015|e9ba4fc4-0c2a-4403-b13e-7d643ac0c45b</vt:lpwstr>
  </property>
  <property fmtid="{D5CDD505-2E9C-101B-9397-08002B2CF9AE}" pid="12" name="_dlc_DocIdItemGuid">
    <vt:lpwstr>0a65b257-e4e2-49e1-8038-5a4580b3ee97</vt:lpwstr>
  </property>
  <property fmtid="{D5CDD505-2E9C-101B-9397-08002B2CF9AE}" pid="13" name="Review_x0020_Status1">
    <vt:lpwstr/>
  </property>
  <property fmtid="{D5CDD505-2E9C-101B-9397-08002B2CF9AE}" pid="14" name="Document_x0020_Category1">
    <vt:lpwstr/>
  </property>
  <property fmtid="{D5CDD505-2E9C-101B-9397-08002B2CF9AE}" pid="15" name="Tableau_x0020_Release0">
    <vt:lpwstr/>
  </property>
  <property fmtid="{D5CDD505-2E9C-101B-9397-08002B2CF9AE}" pid="16" name="Feature_x0020_Name">
    <vt:lpwstr/>
  </property>
  <property fmtid="{D5CDD505-2E9C-101B-9397-08002B2CF9AE}" pid="17" name="Doc_x0020_Life_x0020_Cycle">
    <vt:lpwstr/>
  </property>
  <property fmtid="{D5CDD505-2E9C-101B-9397-08002B2CF9AE}" pid="18" name="Online">
    <vt:lpwstr/>
  </property>
  <property fmtid="{D5CDD505-2E9C-101B-9397-08002B2CF9AE}" pid="19" name="Tableau Release0">
    <vt:lpwstr/>
  </property>
  <property fmtid="{D5CDD505-2E9C-101B-9397-08002B2CF9AE}" pid="20" name="Review Status1">
    <vt:lpwstr/>
  </property>
  <property fmtid="{D5CDD505-2E9C-101B-9397-08002B2CF9AE}" pid="21" name="Document Category1">
    <vt:lpwstr/>
  </property>
  <property fmtid="{D5CDD505-2E9C-101B-9397-08002B2CF9AE}" pid="22" name="Doc Life Cycle">
    <vt:lpwstr/>
  </property>
  <property fmtid="{D5CDD505-2E9C-101B-9397-08002B2CF9AE}" pid="23" name="Feature Name">
    <vt:lpwstr/>
  </property>
</Properties>
</file>